
<file path=[Content_Types].xml><?xml version="1.0" encoding="utf-8"?>
<Types xmlns="http://schemas.openxmlformats.org/package/2006/content-types">
  <Default Extension="png" ContentType="image/png"/>
  <Default Extension="jpeg" ContentType="image/jpeg"/>
  <Default Extension="JPG" ContentType="image/.jp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0.svg" ContentType="image/svg+xml"/>
  <Override PartName="/ppt/media/image12.svg" ContentType="image/svg+xml"/>
  <Override PartName="/ppt/media/image14.svg" ContentType="image/svg+xml"/>
  <Override PartName="/ppt/media/image150.svg" ContentType="image/svg+xml"/>
  <Override PartName="/ppt/media/image152.svg" ContentType="image/svg+xml"/>
  <Override PartName="/ppt/media/image154.svg" ContentType="image/svg+xml"/>
  <Override PartName="/ppt/media/image156.svg" ContentType="image/svg+xml"/>
  <Override PartName="/ppt/media/image158.svg" ContentType="image/svg+xml"/>
  <Override PartName="/ppt/media/image16.svg" ContentType="image/svg+xml"/>
  <Override PartName="/ppt/media/image160.svg" ContentType="image/svg+xml"/>
  <Override PartName="/ppt/media/image19.svg" ContentType="image/svg+xml"/>
  <Override PartName="/ppt/media/image21.svg" ContentType="image/svg+xml"/>
  <Override PartName="/ppt/media/image23.svg" ContentType="image/svg+xml"/>
  <Override PartName="/ppt/media/image25.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7"/>
  </p:notesMasterIdLst>
  <p:handoutMasterIdLst>
    <p:handoutMasterId r:id="rId27"/>
  </p:handoutMasterIdLst>
  <p:sldIdLst>
    <p:sldId id="574" r:id="rId5"/>
    <p:sldId id="576" r:id="rId6"/>
    <p:sldId id="582" r:id="rId8"/>
    <p:sldId id="619" r:id="rId9"/>
    <p:sldId id="581" r:id="rId10"/>
    <p:sldId id="584" r:id="rId11"/>
    <p:sldId id="585" r:id="rId12"/>
    <p:sldId id="500" r:id="rId13"/>
    <p:sldId id="586" r:id="rId14"/>
    <p:sldId id="587" r:id="rId15"/>
    <p:sldId id="588" r:id="rId16"/>
    <p:sldId id="589" r:id="rId17"/>
    <p:sldId id="590" r:id="rId18"/>
    <p:sldId id="611" r:id="rId19"/>
    <p:sldId id="614" r:id="rId20"/>
    <p:sldId id="617" r:id="rId21"/>
    <p:sldId id="593" r:id="rId22"/>
    <p:sldId id="594" r:id="rId23"/>
    <p:sldId id="596" r:id="rId24"/>
    <p:sldId id="603" r:id="rId25"/>
    <p:sldId id="604" r:id="rId26"/>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0" userDrawn="1">
          <p15:clr>
            <a:srgbClr val="A4A3A4"/>
          </p15:clr>
        </p15:guide>
        <p15:guide id="2" pos="375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仝德志" initials="仝" lastIdx="1" clrIdx="0"/>
  <p:cmAuthor id="2" name="作者" initials="A" lastIdx="0" clrIdx="1"/>
  <p:cmAuthor id="3" name="EC2" initials="E" lastIdx="1" clrIdx="0"/>
  <p:cmAuthor id="0" name="Author" initials="A" lastIdx="1" clrIdx="0"/>
  <p:cmAuthor id="4" name="admin" initials="a" lastIdx="1" clrIdx="2"/>
  <p:cmAuthor id="8" name="林烨" initials="林烨" lastIdx="1" clrIdx="7"/>
  <p:cmAuthor id="5" name="Admin" initials="A" lastIdx="1" clrIdx="4"/>
  <p:cmAuthor id="6" name="小珞_QjMfU7FR" initials="小" lastIdx="0" clrIdx="0"/>
  <p:cmAuthor id="9" name="ADMIN" initials="A" lastIdx="1" clrIdx="8"/>
  <p:cmAuthor id="2001" name="骆倩怡_Znauj26B" initials="authorId_382814100"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70C0"/>
    <a:srgbClr val="007ADD"/>
    <a:srgbClr val="F9F9FA"/>
    <a:srgbClr val="F5F6F6"/>
    <a:srgbClr val="4874CB"/>
    <a:srgbClr val="DBE9F6"/>
    <a:srgbClr val="E2E2E2"/>
    <a:srgbClr val="F3F3F3"/>
    <a:srgbClr val="4558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10"/>
        <p:guide pos="375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notesMaster" Target="notesMasters/notesMaster1.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2" Type="http://schemas.openxmlformats.org/officeDocument/2006/relationships/tags" Target="tags/tag305.xml"/><Relationship Id="rId31" Type="http://schemas.openxmlformats.org/officeDocument/2006/relationships/commentAuthors" Target="commentAuthors.xml"/><Relationship Id="rId30" Type="http://schemas.openxmlformats.org/officeDocument/2006/relationships/tableStyles" Target="tableStyles.xml"/><Relationship Id="rId3" Type="http://schemas.openxmlformats.org/officeDocument/2006/relationships/slideMaster" Target="slideMasters/slideMaster2.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5" name="幻灯片图像占位符 1"/>
          <p:cNvSpPr>
            <a:spLocks noGrp="1" noRot="1"/>
          </p:cNvSpPr>
          <p:nvPr>
            <p:ph type="sldImg"/>
          </p:nvPr>
        </p:nvSpPr>
        <p:spPr/>
      </p:sp>
      <p:sp>
        <p:nvSpPr>
          <p:cNvPr id="57346" name="文本占位符 2"/>
          <p:cNvSpPr>
            <a:spLocks noGrp="1"/>
          </p:cNvSpPr>
          <p:nvPr>
            <p:ph type="body"/>
          </p:nvPr>
        </p:nvSpPr>
        <p:spPr/>
        <p:txBody>
          <a:bodyPr lIns="91440" tIns="45720" rIns="91440" bIns="45720" anchor="t" anchorCtr="0"/>
          <a:p>
            <a:pPr lvl="0"/>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76.xml"/><Relationship Id="rId8" Type="http://schemas.openxmlformats.org/officeDocument/2006/relationships/tags" Target="../tags/tag75.xml"/><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7" Type="http://schemas.openxmlformats.org/officeDocument/2006/relationships/tags" Target="../tags/tag89.xml"/><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94.xml"/><Relationship Id="rId5" Type="http://schemas.openxmlformats.org/officeDocument/2006/relationships/tags" Target="../tags/tag93.xml"/><Relationship Id="rId4" Type="http://schemas.openxmlformats.org/officeDocument/2006/relationships/tags" Target="../tags/tag92.xml"/><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5" Type="http://schemas.openxmlformats.org/officeDocument/2006/relationships/tags" Target="../tags/tag98.xml"/><Relationship Id="rId4" Type="http://schemas.openxmlformats.org/officeDocument/2006/relationships/tags" Target="../tags/tag97.xml"/><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7" Type="http://schemas.openxmlformats.org/officeDocument/2006/relationships/tags" Target="../tags/tag118.xml"/><Relationship Id="rId6" Type="http://schemas.openxmlformats.org/officeDocument/2006/relationships/tags" Target="../tags/tag117.xml"/><Relationship Id="rId5" Type="http://schemas.openxmlformats.org/officeDocument/2006/relationships/tags" Target="../tags/tag116.xml"/><Relationship Id="rId4" Type="http://schemas.openxmlformats.org/officeDocument/2006/relationships/tags" Target="../tags/tag115.xml"/><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126.xml"/><Relationship Id="rId8" Type="http://schemas.openxmlformats.org/officeDocument/2006/relationships/tags" Target="../tags/tag125.xml"/><Relationship Id="rId7" Type="http://schemas.openxmlformats.org/officeDocument/2006/relationships/tags" Target="../tags/tag124.xml"/><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tags" Target="../tags/tag121.xml"/><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5" Type="http://schemas.openxmlformats.org/officeDocument/2006/relationships/tags" Target="../tags/tag130.xml"/><Relationship Id="rId4" Type="http://schemas.openxmlformats.org/officeDocument/2006/relationships/tags" Target="../tags/tag129.xml"/><Relationship Id="rId3" Type="http://schemas.openxmlformats.org/officeDocument/2006/relationships/tags" Target="../tags/tag128.xml"/><Relationship Id="rId2" Type="http://schemas.openxmlformats.org/officeDocument/2006/relationships/tags" Target="../tags/tag127.xm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4" Type="http://schemas.openxmlformats.org/officeDocument/2006/relationships/tags" Target="../tags/tag133.xml"/><Relationship Id="rId3" Type="http://schemas.openxmlformats.org/officeDocument/2006/relationships/tags" Target="../tags/tag132.xml"/><Relationship Id="rId2" Type="http://schemas.openxmlformats.org/officeDocument/2006/relationships/tags" Target="../tags/tag131.xm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7" Type="http://schemas.openxmlformats.org/officeDocument/2006/relationships/tags" Target="../tags/tag139.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3" Type="http://schemas.openxmlformats.org/officeDocument/2006/relationships/tags" Target="../tags/tag135.xml"/><Relationship Id="rId2" Type="http://schemas.openxmlformats.org/officeDocument/2006/relationships/tags" Target="../tags/tag134.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5" Type="http://schemas.openxmlformats.org/officeDocument/2006/relationships/tags" Target="../tags/tag148.xml"/><Relationship Id="rId4" Type="http://schemas.openxmlformats.org/officeDocument/2006/relationships/tags" Target="../tags/tag147.xml"/><Relationship Id="rId3" Type="http://schemas.openxmlformats.org/officeDocument/2006/relationships/tags" Target="../tags/tag146.xml"/><Relationship Id="rId2" Type="http://schemas.openxmlformats.org/officeDocument/2006/relationships/tags" Target="../tags/tag145.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6" Type="http://schemas.openxmlformats.org/officeDocument/2006/relationships/tags" Target="../tags/tag153.xml"/><Relationship Id="rId5" Type="http://schemas.openxmlformats.org/officeDocument/2006/relationships/tags" Target="../tags/tag152.xml"/><Relationship Id="rId4" Type="http://schemas.openxmlformats.org/officeDocument/2006/relationships/tags" Target="../tags/tag151.xml"/><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alphaModFix amt="40000"/>
          </a:blip>
          <a:stretch>
            <a:fillRect/>
          </a:stretch>
        </p:blipFill>
        <p:spPr>
          <a:xfrm>
            <a:off x="0" y="0"/>
            <a:ext cx="12192635" cy="6857365"/>
          </a:xfrm>
          <a:prstGeom prst="rect">
            <a:avLst/>
          </a:prstGeom>
        </p:spPr>
      </p:pic>
      <p:pic>
        <p:nvPicPr>
          <p:cNvPr id="9" name="图片 5" descr="C:/Users/user/AppData/Local/Temp/picturecompress_20210602175029/output_2.pngoutput_2"/>
          <p:cNvPicPr>
            <a:picLocks noChangeAspect="1"/>
          </p:cNvPicPr>
          <p:nvPr userDrawn="1"/>
        </p:nvPicPr>
        <p:blipFill>
          <a:blip r:embed="rId3">
            <a:clrChange>
              <a:clrFrom>
                <a:srgbClr val="000000"/>
              </a:clrFrom>
              <a:clrTo>
                <a:srgbClr val="000000">
                  <a:alpha val="0"/>
                </a:srgbClr>
              </a:clrTo>
            </a:clrChange>
            <a:lum bright="12000" contrast="18000"/>
          </a:blip>
          <a:stretch>
            <a:fillRect/>
          </a:stretch>
        </p:blipFill>
        <p:spPr>
          <a:xfrm>
            <a:off x="10699750" y="243205"/>
            <a:ext cx="1115695" cy="384175"/>
          </a:xfrm>
          <a:prstGeom prst="rect">
            <a:avLst/>
          </a:prstGeom>
          <a:noFill/>
          <a:ln w="9525">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descr="千库网_白色蓝灰色简约商务主题背景_背景编号6427074"/>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a:prstGeom prst="rect">
            <a:avLst/>
          </a:prstGeo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a:prstGeom prst="rect">
            <a:avLst/>
          </a:prstGeo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a:prstGeom prst="rect">
            <a:avLst/>
          </a:prstGeo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a:prstGeom prst="rect">
            <a:avLst/>
          </a:prstGeo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a:prstGeom prst="rect">
            <a:avLst/>
          </a:prstGeo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a:prstGeom prst="rect">
            <a:avLst/>
          </a:prstGeo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a:prstGeom prst="rect">
            <a:avLst/>
          </a:prstGeo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a:xfrm>
            <a:off x="612000" y="6314400"/>
            <a:ext cx="2700000" cy="316800"/>
          </a:xfrm>
          <a:prstGeom prst="rect">
            <a:avLst/>
          </a:prstGeom>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a:xfrm>
            <a:off x="4116000" y="6314400"/>
            <a:ext cx="3960000" cy="316800"/>
          </a:xfrm>
          <a:prstGeom prst="rect">
            <a:avLst/>
          </a:prstGeom>
        </p:spPr>
        <p:txBody>
          <a:bodyPr/>
          <a:lstStyle/>
          <a:p>
            <a:endParaRPr lang="zh-CN" altLang="en-US"/>
          </a:p>
        </p:txBody>
      </p:sp>
      <p:sp>
        <p:nvSpPr>
          <p:cNvPr id="7" name="灯片编号占位符 6"/>
          <p:cNvSpPr>
            <a:spLocks noGrp="1"/>
          </p:cNvSpPr>
          <p:nvPr>
            <p:ph type="sldNum" sz="quarter" idx="12"/>
            <p:custDataLst>
              <p:tags r:id="rId7"/>
            </p:custDataLst>
          </p:nvPr>
        </p:nvSpPr>
        <p:spPr>
          <a:xfrm>
            <a:off x="8877600" y="6314400"/>
            <a:ext cx="2700000" cy="316800"/>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a:prstGeom prst="rect">
            <a:avLst/>
          </a:prstGeo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a:prstGeom prst="rect">
            <a:avLst/>
          </a:prstGeo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a:prstGeom prst="rect">
            <a:avLst/>
          </a:prstGeo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a:prstGeom prst="rect">
            <a:avLst/>
          </a:prstGeo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a:prstGeom prst="rect">
            <a:avLst/>
          </a:prstGeo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a:prstGeom prst="rect">
            <a:avLst/>
          </a:prstGeo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a:prstGeom prst="rect">
            <a:avLst/>
          </a:prstGeo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a:prstGeom prst="rect">
            <a:avLst/>
          </a:prstGeo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a:prstGeom prst="rect">
            <a:avLst/>
          </a:prstGeo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a:prstGeom prst="rect">
            <a:avLst/>
          </a:prstGeo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a:prstGeom prst="rect">
            <a:avLst/>
          </a:prstGeo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a:prstGeom prst="rect">
            <a:avLst/>
          </a:prstGeo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a:prstGeom prst="rect">
            <a:avLst/>
          </a:prstGeo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a:prstGeom prst="rect">
            <a:avLst/>
          </a:prstGeo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a:prstGeom prst="rect">
            <a:avLst/>
          </a:prstGeo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a:prstGeom prst="rect">
            <a:avLst/>
          </a:prstGeo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a:prstGeom prst="rect">
            <a:avLst/>
          </a:prstGeo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a:prstGeom prst="rect">
            <a:avLst/>
          </a:prstGeom>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a:prstGeom prst="rect">
            <a:avLst/>
          </a:prstGeo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a:prstGeom prst="rect">
            <a:avLst/>
          </a:prstGeo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a:prstGeom prst="rect">
            <a:avLst/>
          </a:prstGeo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a:prstGeom prst="rect">
            <a:avLst/>
          </a:prstGeo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a:prstGeom prst="rect">
            <a:avLst/>
          </a:prstGeo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a:prstGeom prst="rect">
            <a:avLst/>
          </a:prstGeo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a:prstGeom prst="rect">
            <a:avLst/>
          </a:prstGeo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a:prstGeom prst="rect">
            <a:avLst/>
          </a:prstGeo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a:prstGeom prst="rect">
            <a:avLst/>
          </a:prstGeo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a:prstGeom prst="rect">
            <a:avLst/>
          </a:prstGeo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a:prstGeom prst="rect">
            <a:avLst/>
          </a:prstGeo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a:prstGeom prst="rect">
            <a:avLst/>
          </a:prstGeo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a:prstGeom prst="rect">
            <a:avLst/>
          </a:prstGeo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a:prstGeom prst="rect">
            <a:avLst/>
          </a:prstGeo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a:prstGeom prst="rect">
            <a:avLst/>
          </a:prstGeo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a:prstGeom prst="rect">
            <a:avLst/>
          </a:prstGeo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a:prstGeom prst="rect">
            <a:avLst/>
          </a:prstGeo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a:prstGeom prst="rect">
            <a:avLst/>
          </a:prstGeo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a:prstGeom prst="rect">
            <a:avLst/>
          </a:prstGeo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a:prstGeom prst="rect">
            <a:avLst/>
          </a:prstGeo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a:prstGeom prst="rect">
            <a:avLst/>
          </a:prstGeo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a:prstGeom prst="rect">
            <a:avLst/>
          </a:prstGeo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a:prstGeom prst="rect">
            <a:avLst/>
          </a:prstGeo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a:prstGeom prst="rect">
            <a:avLst/>
          </a:prstGeo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a:prstGeom prst="rect">
            <a:avLst/>
          </a:prstGeo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a:prstGeom prst="rect">
            <a:avLst/>
          </a:prstGeo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a:prstGeom prst="rect">
            <a:avLst/>
          </a:prstGeo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a:prstGeom prst="rect">
            <a:avLst/>
          </a:prstGeo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a:prstGeom prst="rect">
            <a:avLst/>
          </a:prstGeo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a:prstGeom prst="rect">
            <a:avLst/>
          </a:prstGeom>
        </p:spPr>
        <p:txBody>
          <a:bodyPr/>
          <a:p>
            <a:r>
              <a:rPr lang="zh-CN" altLang="en-US"/>
              <a:t>单击此处编辑母版标题样式</a:t>
            </a:r>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a:prstGeom prst="rect">
            <a:avLst/>
          </a:prstGeo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a:prstGeom prst="rect">
            <a:avLst/>
          </a:prstGeo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a:prstGeom prst="rect">
            <a:avLst/>
          </a:prstGeo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a:prstGeom prst="rect">
            <a:avLst/>
          </a:prstGeo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a:prstGeom prst="rect">
            <a:avLst/>
          </a:prstGeo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alphaModFix amt="40000"/>
          </a:blip>
          <a:stretch>
            <a:fillRect/>
          </a:stretch>
        </p:blipFill>
        <p:spPr>
          <a:xfrm>
            <a:off x="0" y="0"/>
            <a:ext cx="12192635" cy="6857365"/>
          </a:xfrm>
          <a:prstGeom prst="rect">
            <a:avLst/>
          </a:prstGeom>
        </p:spPr>
      </p:pic>
      <p:pic>
        <p:nvPicPr>
          <p:cNvPr id="9" name="图片 5" descr="C:/Users/user/AppData/Local/Temp/picturecompress_20210602175029/output_2.pngoutput_2"/>
          <p:cNvPicPr>
            <a:picLocks noChangeAspect="1"/>
          </p:cNvPicPr>
          <p:nvPr userDrawn="1"/>
        </p:nvPicPr>
        <p:blipFill>
          <a:blip r:embed="rId3">
            <a:clrChange>
              <a:clrFrom>
                <a:srgbClr val="000000"/>
              </a:clrFrom>
              <a:clrTo>
                <a:srgbClr val="000000">
                  <a:alpha val="0"/>
                </a:srgbClr>
              </a:clrTo>
            </a:clrChange>
            <a:lum bright="12000" contrast="18000"/>
          </a:blip>
          <a:stretch>
            <a:fillRect/>
          </a:stretch>
        </p:blipFill>
        <p:spPr>
          <a:xfrm>
            <a:off x="10699750" y="243205"/>
            <a:ext cx="1115695" cy="384175"/>
          </a:xfrm>
          <a:prstGeom prst="rect">
            <a:avLst/>
          </a:prstGeom>
          <a:noFill/>
          <a:ln w="9525">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descr="千库网_白色蓝灰色简约商务主题背景_背景编号6427074"/>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a:prstGeom prst="rect">
            <a:avLst/>
          </a:prstGeo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a:prstGeom prst="rect">
            <a:avLst/>
          </a:prstGeo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a:prstGeom prst="rect">
            <a:avLst/>
          </a:prstGeo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a:prstGeom prst="rect">
            <a:avLst/>
          </a:prstGeo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a:prstGeom prst="rect">
            <a:avLst/>
          </a:prstGeo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a:prstGeom prst="rect">
            <a:avLst/>
          </a:prstGeo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a:prstGeom prst="rect">
            <a:avLst/>
          </a:prstGeo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a:xfrm>
            <a:off x="612000" y="6314400"/>
            <a:ext cx="2700000" cy="316800"/>
          </a:xfrm>
          <a:prstGeom prst="rect">
            <a:avLst/>
          </a:prstGeom>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a:xfrm>
            <a:off x="4116000" y="6314400"/>
            <a:ext cx="3960000" cy="316800"/>
          </a:xfrm>
          <a:prstGeom prst="rect">
            <a:avLst/>
          </a:prstGeom>
        </p:spPr>
        <p:txBody>
          <a:bodyPr/>
          <a:lstStyle/>
          <a:p>
            <a:endParaRPr lang="zh-CN" altLang="en-US"/>
          </a:p>
        </p:txBody>
      </p:sp>
      <p:sp>
        <p:nvSpPr>
          <p:cNvPr id="7" name="灯片编号占位符 6"/>
          <p:cNvSpPr>
            <a:spLocks noGrp="1"/>
          </p:cNvSpPr>
          <p:nvPr>
            <p:ph type="sldNum" sz="quarter" idx="12"/>
            <p:custDataLst>
              <p:tags r:id="rId7"/>
            </p:custDataLst>
          </p:nvPr>
        </p:nvSpPr>
        <p:spPr>
          <a:xfrm>
            <a:off x="8877600" y="6314400"/>
            <a:ext cx="2700000" cy="316800"/>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a:prstGeom prst="rect">
            <a:avLst/>
          </a:prstGeo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a:prstGeom prst="rect">
            <a:avLst/>
          </a:prstGeo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a:prstGeom prst="rect">
            <a:avLst/>
          </a:prstGeo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a:prstGeom prst="rect">
            <a:avLst/>
          </a:prstGeo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a:prstGeom prst="rect">
            <a:avLst/>
          </a:prstGeo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a:prstGeom prst="rect">
            <a:avLst/>
          </a:prstGeo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a:prstGeom prst="rect">
            <a:avLst/>
          </a:prstGeo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a:prstGeom prst="rect">
            <a:avLst/>
          </a:prstGeo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a:prstGeom prst="rect">
            <a:avLst/>
          </a:prstGeo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a:prstGeom prst="rect">
            <a:avLst/>
          </a:prstGeo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a:prstGeom prst="rect">
            <a:avLst/>
          </a:prstGeo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a:prstGeom prst="rect">
            <a:avLst/>
          </a:prstGeo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a:prstGeom prst="rect">
            <a:avLst/>
          </a:prstGeo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a:prstGeom prst="rect">
            <a:avLst/>
          </a:prstGeo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a:prstGeom prst="rect">
            <a:avLst/>
          </a:prstGeo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a:prstGeom prst="rect">
            <a:avLst/>
          </a:prstGeo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a:prstGeom prst="rect">
            <a:avLst/>
          </a:prstGeo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a:prstGeom prst="rect">
            <a:avLst/>
          </a:prstGeom>
        </p:spPr>
        <p:txBody>
          <a:bodyPr/>
          <a:p>
            <a:r>
              <a:rPr lang="zh-CN" altLang="en-US"/>
              <a:t>单击此处编辑母版标题样式</a:t>
            </a:r>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a:prstGeom prst="rect">
            <a:avLst/>
          </a:prstGeo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a:prstGeom prst="rect">
            <a:avLst/>
          </a:prstGeo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a:prstGeom prst="rect">
            <a:avLst/>
          </a:prstGeo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a:prstGeom prst="rect">
            <a:avLst/>
          </a:prstGeo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a:prstGeom prst="rect">
            <a:avLst/>
          </a:prstGeo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a:prstGeom prst="rect">
            <a:avLst/>
          </a:prstGeo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a:prstGeom prst="rect">
            <a:avLst/>
          </a:prstGeo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a:prstGeom prst="rect">
            <a:avLst/>
          </a:prstGeo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a:prstGeom prst="rect">
            <a:avLst/>
          </a:prstGeo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a:prstGeom prst="rect">
            <a:avLst/>
          </a:prstGeo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a:prstGeom prst="rect">
            <a:avLst/>
          </a:prstGeo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a:prstGeom prst="rect">
            <a:avLst/>
          </a:prstGeo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a:prstGeom prst="rect">
            <a:avLst/>
          </a:prstGeo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a:prstGeom prst="rect">
            <a:avLst/>
          </a:prstGeo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tags" Target="../tags/tag47.xml"/><Relationship Id="rId13" Type="http://schemas.microsoft.com/office/2007/relationships/hdphoto" Target="../media/image5.wdp"/><Relationship Id="rId12" Type="http://schemas.openxmlformats.org/officeDocument/2006/relationships/image" Target="../media/image4.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6" Type="http://schemas.openxmlformats.org/officeDocument/2006/relationships/theme" Target="../theme/theme2.xml"/><Relationship Id="rId15" Type="http://schemas.openxmlformats.org/officeDocument/2006/relationships/tags" Target="../tags/tag107.xml"/><Relationship Id="rId14" Type="http://schemas.openxmlformats.org/officeDocument/2006/relationships/tags" Target="../tags/tag106.xml"/><Relationship Id="rId13" Type="http://schemas.openxmlformats.org/officeDocument/2006/relationships/tags" Target="../tags/tag105.xml"/><Relationship Id="rId12" Type="http://schemas.openxmlformats.org/officeDocument/2006/relationships/tags" Target="../tags/tag104.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5" Type="http://schemas.openxmlformats.org/officeDocument/2006/relationships/theme" Target="../theme/theme3.xml"/><Relationship Id="rId14" Type="http://schemas.openxmlformats.org/officeDocument/2006/relationships/tags" Target="../tags/tag154.xml"/><Relationship Id="rId13" Type="http://schemas.microsoft.com/office/2007/relationships/hdphoto" Target="../media/image5.wdp"/><Relationship Id="rId12" Type="http://schemas.openxmlformats.org/officeDocument/2006/relationships/image" Target="../media/image4.png"/><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descr="背景图案&#10;&#10;描述已自动生成"/>
          <p:cNvPicPr>
            <a:picLocks noChangeAspect="1"/>
          </p:cNvPicPr>
          <p:nvPr userDrawn="1"/>
        </p:nvPicPr>
        <p:blipFill>
          <a:blip r:embed="rId12">
            <a:grayscl/>
            <a:extLst>
              <a:ext uri="{BEBA8EAE-BF5A-486C-A8C5-ECC9F3942E4B}">
                <a14:imgProps xmlns:a14="http://schemas.microsoft.com/office/drawing/2010/main">
                  <a14:imgLayer r:embed="rId13">
                    <a14:imgEffect>
                      <a14:brightnessContrast contrast="20000"/>
                    </a14:imgEffect>
                    <a14:imgEffect>
                      <a14:colorTemperature colorTemp="5900"/>
                    </a14:imgEffect>
                    <a14:imgEffect>
                      <a14:saturation sat="200000"/>
                    </a14:imgEffect>
                  </a14:imgLayer>
                </a14:imgProps>
              </a:ext>
              <a:ext uri="{28A0092B-C50C-407E-A947-70E740481C1C}">
                <a14:useLocalDpi xmlns:a14="http://schemas.microsoft.com/office/drawing/2010/main" val="0"/>
              </a:ext>
            </a:extLst>
          </a:blip>
          <a:srcRect l="3794" r="5820"/>
          <a:stretch>
            <a:fillRect/>
          </a:stretch>
        </p:blipFill>
        <p:spPr>
          <a:xfrm>
            <a:off x="-12651" y="-4722"/>
            <a:ext cx="12207219" cy="6891526"/>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Tree>
    <p:custDataLst>
      <p:tags r:id="rId14"/>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日期占位符 3"/>
          <p:cNvSpPr>
            <a:spLocks noGrp="1"/>
          </p:cNvSpPr>
          <p:nvPr>
            <p:ph type="dt" sz="half" idx="2"/>
            <p:custDataLst>
              <p:tags r:id="rId12"/>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3"/>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4"/>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5"/>
    </p:custData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descr="背景图案&#10;&#10;描述已自动生成"/>
          <p:cNvPicPr>
            <a:picLocks noChangeAspect="1"/>
          </p:cNvPicPr>
          <p:nvPr userDrawn="1"/>
        </p:nvPicPr>
        <p:blipFill>
          <a:blip r:embed="rId12">
            <a:grayscl/>
            <a:extLst>
              <a:ext uri="{BEBA8EAE-BF5A-486C-A8C5-ECC9F3942E4B}">
                <a14:imgProps xmlns:a14="http://schemas.microsoft.com/office/drawing/2010/main">
                  <a14:imgLayer r:embed="rId13">
                    <a14:imgEffect>
                      <a14:brightnessContrast contrast="20000"/>
                    </a14:imgEffect>
                    <a14:imgEffect>
                      <a14:colorTemperature colorTemp="5900"/>
                    </a14:imgEffect>
                    <a14:imgEffect>
                      <a14:saturation sat="200000"/>
                    </a14:imgEffect>
                  </a14:imgLayer>
                </a14:imgProps>
              </a:ext>
              <a:ext uri="{28A0092B-C50C-407E-A947-70E740481C1C}">
                <a14:useLocalDpi xmlns:a14="http://schemas.microsoft.com/office/drawing/2010/main" val="0"/>
              </a:ext>
            </a:extLst>
          </a:blip>
          <a:srcRect l="3794" r="5820"/>
          <a:stretch>
            <a:fillRect/>
          </a:stretch>
        </p:blipFill>
        <p:spPr>
          <a:xfrm>
            <a:off x="-12651" y="-4722"/>
            <a:ext cx="12207219" cy="6891526"/>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Tree>
    <p:custDataLst>
      <p:tags r:id="rId14"/>
    </p:custData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155.xml"/><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9" Type="http://schemas.openxmlformats.org/officeDocument/2006/relationships/tags" Target="../tags/tag164.xml"/><Relationship Id="rId8" Type="http://schemas.openxmlformats.org/officeDocument/2006/relationships/tags" Target="../tags/tag163.xml"/><Relationship Id="rId7" Type="http://schemas.openxmlformats.org/officeDocument/2006/relationships/tags" Target="../tags/tag162.xml"/><Relationship Id="rId6" Type="http://schemas.openxmlformats.org/officeDocument/2006/relationships/tags" Target="../tags/tag161.xml"/><Relationship Id="rId5" Type="http://schemas.openxmlformats.org/officeDocument/2006/relationships/tags" Target="../tags/tag160.xml"/><Relationship Id="rId4" Type="http://schemas.openxmlformats.org/officeDocument/2006/relationships/tags" Target="../tags/tag159.xml"/><Relationship Id="rId34" Type="http://schemas.openxmlformats.org/officeDocument/2006/relationships/notesSlide" Target="../notesSlides/notesSlide1.xml"/><Relationship Id="rId33" Type="http://schemas.openxmlformats.org/officeDocument/2006/relationships/slideLayout" Target="../slideLayouts/slideLayout23.xml"/><Relationship Id="rId32" Type="http://schemas.openxmlformats.org/officeDocument/2006/relationships/tags" Target="../tags/tag176.xml"/><Relationship Id="rId31" Type="http://schemas.openxmlformats.org/officeDocument/2006/relationships/image" Target="../media/image17.jpeg"/><Relationship Id="rId30" Type="http://schemas.openxmlformats.org/officeDocument/2006/relationships/image" Target="../media/image16.svg"/><Relationship Id="rId3" Type="http://schemas.openxmlformats.org/officeDocument/2006/relationships/tags" Target="../tags/tag158.xml"/><Relationship Id="rId29" Type="http://schemas.openxmlformats.org/officeDocument/2006/relationships/image" Target="../media/image15.png"/><Relationship Id="rId28" Type="http://schemas.openxmlformats.org/officeDocument/2006/relationships/image" Target="../media/image14.svg"/><Relationship Id="rId27" Type="http://schemas.openxmlformats.org/officeDocument/2006/relationships/image" Target="../media/image13.png"/><Relationship Id="rId26" Type="http://schemas.openxmlformats.org/officeDocument/2006/relationships/image" Target="../media/image12.svg"/><Relationship Id="rId25" Type="http://schemas.openxmlformats.org/officeDocument/2006/relationships/image" Target="../media/image11.png"/><Relationship Id="rId24" Type="http://schemas.openxmlformats.org/officeDocument/2006/relationships/image" Target="../media/image10.svg"/><Relationship Id="rId23" Type="http://schemas.openxmlformats.org/officeDocument/2006/relationships/image" Target="../media/image9.png"/><Relationship Id="rId22" Type="http://schemas.openxmlformats.org/officeDocument/2006/relationships/image" Target="../media/image8.svg"/><Relationship Id="rId21" Type="http://schemas.openxmlformats.org/officeDocument/2006/relationships/image" Target="../media/image7.png"/><Relationship Id="rId20" Type="http://schemas.openxmlformats.org/officeDocument/2006/relationships/tags" Target="../tags/tag175.xml"/><Relationship Id="rId2" Type="http://schemas.openxmlformats.org/officeDocument/2006/relationships/tags" Target="../tags/tag157.xml"/><Relationship Id="rId19" Type="http://schemas.openxmlformats.org/officeDocument/2006/relationships/tags" Target="../tags/tag174.xml"/><Relationship Id="rId18" Type="http://schemas.openxmlformats.org/officeDocument/2006/relationships/tags" Target="../tags/tag173.xml"/><Relationship Id="rId17" Type="http://schemas.openxmlformats.org/officeDocument/2006/relationships/tags" Target="../tags/tag172.xml"/><Relationship Id="rId16" Type="http://schemas.openxmlformats.org/officeDocument/2006/relationships/tags" Target="../tags/tag171.xml"/><Relationship Id="rId15" Type="http://schemas.openxmlformats.org/officeDocument/2006/relationships/tags" Target="../tags/tag170.xml"/><Relationship Id="rId14" Type="http://schemas.openxmlformats.org/officeDocument/2006/relationships/tags" Target="../tags/tag169.xml"/><Relationship Id="rId13" Type="http://schemas.openxmlformats.org/officeDocument/2006/relationships/tags" Target="../tags/tag168.xml"/><Relationship Id="rId12" Type="http://schemas.openxmlformats.org/officeDocument/2006/relationships/tags" Target="../tags/tag167.xml"/><Relationship Id="rId11" Type="http://schemas.openxmlformats.org/officeDocument/2006/relationships/tags" Target="../tags/tag166.xml"/><Relationship Id="rId10" Type="http://schemas.openxmlformats.org/officeDocument/2006/relationships/tags" Target="../tags/tag165.xml"/><Relationship Id="rId1" Type="http://schemas.openxmlformats.org/officeDocument/2006/relationships/tags" Target="../tags/tag156.xml"/></Relationships>
</file>

<file path=ppt/slides/_rels/slide3.xml.rels><?xml version="1.0" encoding="UTF-8" standalone="yes"?>
<Relationships xmlns="http://schemas.openxmlformats.org/package/2006/relationships"><Relationship Id="rId9" Type="http://schemas.openxmlformats.org/officeDocument/2006/relationships/tags" Target="../tags/tag185.xml"/><Relationship Id="rId8" Type="http://schemas.openxmlformats.org/officeDocument/2006/relationships/tags" Target="../tags/tag184.xml"/><Relationship Id="rId7" Type="http://schemas.openxmlformats.org/officeDocument/2006/relationships/tags" Target="../tags/tag183.xml"/><Relationship Id="rId6" Type="http://schemas.openxmlformats.org/officeDocument/2006/relationships/tags" Target="../tags/tag182.xml"/><Relationship Id="rId5" Type="http://schemas.openxmlformats.org/officeDocument/2006/relationships/tags" Target="../tags/tag181.xml"/><Relationship Id="rId4" Type="http://schemas.openxmlformats.org/officeDocument/2006/relationships/tags" Target="../tags/tag180.xml"/><Relationship Id="rId3" Type="http://schemas.openxmlformats.org/officeDocument/2006/relationships/tags" Target="../tags/tag179.xml"/><Relationship Id="rId27" Type="http://schemas.openxmlformats.org/officeDocument/2006/relationships/notesSlide" Target="../notesSlides/notesSlide2.xml"/><Relationship Id="rId26" Type="http://schemas.openxmlformats.org/officeDocument/2006/relationships/slideLayout" Target="../slideLayouts/slideLayout23.xml"/><Relationship Id="rId25" Type="http://schemas.openxmlformats.org/officeDocument/2006/relationships/tags" Target="../tags/tag193.xml"/><Relationship Id="rId24" Type="http://schemas.openxmlformats.org/officeDocument/2006/relationships/image" Target="../media/image25.svg"/><Relationship Id="rId23" Type="http://schemas.openxmlformats.org/officeDocument/2006/relationships/image" Target="../media/image24.png"/><Relationship Id="rId22" Type="http://schemas.openxmlformats.org/officeDocument/2006/relationships/image" Target="../media/image23.svg"/><Relationship Id="rId21" Type="http://schemas.openxmlformats.org/officeDocument/2006/relationships/image" Target="../media/image22.png"/><Relationship Id="rId20" Type="http://schemas.openxmlformats.org/officeDocument/2006/relationships/image" Target="../media/image21.svg"/><Relationship Id="rId2" Type="http://schemas.openxmlformats.org/officeDocument/2006/relationships/tags" Target="../tags/tag178.xml"/><Relationship Id="rId19" Type="http://schemas.openxmlformats.org/officeDocument/2006/relationships/image" Target="../media/image20.png"/><Relationship Id="rId18" Type="http://schemas.openxmlformats.org/officeDocument/2006/relationships/image" Target="../media/image19.svg"/><Relationship Id="rId17" Type="http://schemas.openxmlformats.org/officeDocument/2006/relationships/image" Target="../media/image18.png"/><Relationship Id="rId16" Type="http://schemas.openxmlformats.org/officeDocument/2006/relationships/tags" Target="../tags/tag192.xml"/><Relationship Id="rId15" Type="http://schemas.openxmlformats.org/officeDocument/2006/relationships/tags" Target="../tags/tag191.xml"/><Relationship Id="rId14" Type="http://schemas.openxmlformats.org/officeDocument/2006/relationships/tags" Target="../tags/tag190.xml"/><Relationship Id="rId13" Type="http://schemas.openxmlformats.org/officeDocument/2006/relationships/tags" Target="../tags/tag189.xml"/><Relationship Id="rId12" Type="http://schemas.openxmlformats.org/officeDocument/2006/relationships/tags" Target="../tags/tag188.xml"/><Relationship Id="rId11" Type="http://schemas.openxmlformats.org/officeDocument/2006/relationships/tags" Target="../tags/tag187.xml"/><Relationship Id="rId10" Type="http://schemas.openxmlformats.org/officeDocument/2006/relationships/tags" Target="../tags/tag186.xml"/><Relationship Id="rId1" Type="http://schemas.openxmlformats.org/officeDocument/2006/relationships/tags" Target="../tags/tag17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3.xml"/><Relationship Id="rId1" Type="http://schemas.openxmlformats.org/officeDocument/2006/relationships/tags" Target="../tags/tag194.xml"/></Relationships>
</file>

<file path=ppt/slides/_rels/slide5.xml.rels><?xml version="1.0" encoding="UTF-8" standalone="yes"?>
<Relationships xmlns="http://schemas.openxmlformats.org/package/2006/relationships"><Relationship Id="rId9" Type="http://schemas.openxmlformats.org/officeDocument/2006/relationships/tags" Target="../tags/tag199.xml"/><Relationship Id="rId8" Type="http://schemas.openxmlformats.org/officeDocument/2006/relationships/image" Target="../media/image29.jpeg"/><Relationship Id="rId7" Type="http://schemas.openxmlformats.org/officeDocument/2006/relationships/tags" Target="../tags/tag198.xml"/><Relationship Id="rId6" Type="http://schemas.openxmlformats.org/officeDocument/2006/relationships/image" Target="../media/image28.jpeg"/><Relationship Id="rId5" Type="http://schemas.openxmlformats.org/officeDocument/2006/relationships/tags" Target="../tags/tag197.xml"/><Relationship Id="rId4" Type="http://schemas.openxmlformats.org/officeDocument/2006/relationships/image" Target="../media/image27.jpeg"/><Relationship Id="rId3" Type="http://schemas.openxmlformats.org/officeDocument/2006/relationships/tags" Target="../tags/tag196.xml"/><Relationship Id="rId2" Type="http://schemas.openxmlformats.org/officeDocument/2006/relationships/image" Target="../media/image26.jpeg"/><Relationship Id="rId16" Type="http://schemas.openxmlformats.org/officeDocument/2006/relationships/notesSlide" Target="../notesSlides/notesSlide4.xml"/><Relationship Id="rId15" Type="http://schemas.openxmlformats.org/officeDocument/2006/relationships/slideLayout" Target="../slideLayouts/slideLayout23.xml"/><Relationship Id="rId14" Type="http://schemas.openxmlformats.org/officeDocument/2006/relationships/tags" Target="../tags/tag201.xml"/><Relationship Id="rId13" Type="http://schemas.openxmlformats.org/officeDocument/2006/relationships/image" Target="../media/image32.jpeg"/><Relationship Id="rId12" Type="http://schemas.openxmlformats.org/officeDocument/2006/relationships/image" Target="../media/image31.jpeg"/><Relationship Id="rId11" Type="http://schemas.openxmlformats.org/officeDocument/2006/relationships/tags" Target="../tags/tag200.xml"/><Relationship Id="rId10" Type="http://schemas.openxmlformats.org/officeDocument/2006/relationships/image" Target="../media/image30.jpeg"/><Relationship Id="rId1" Type="http://schemas.openxmlformats.org/officeDocument/2006/relationships/tags" Target="../tags/tag195.xml"/></Relationships>
</file>

<file path=ppt/slides/_rels/slide6.xml.rels><?xml version="1.0" encoding="UTF-8" standalone="yes"?>
<Relationships xmlns="http://schemas.openxmlformats.org/package/2006/relationships"><Relationship Id="rId9" Type="http://schemas.openxmlformats.org/officeDocument/2006/relationships/tags" Target="../tags/tag210.xml"/><Relationship Id="rId8" Type="http://schemas.openxmlformats.org/officeDocument/2006/relationships/tags" Target="../tags/tag209.xml"/><Relationship Id="rId7" Type="http://schemas.openxmlformats.org/officeDocument/2006/relationships/tags" Target="../tags/tag208.xml"/><Relationship Id="rId6" Type="http://schemas.openxmlformats.org/officeDocument/2006/relationships/tags" Target="../tags/tag207.xml"/><Relationship Id="rId5" Type="http://schemas.openxmlformats.org/officeDocument/2006/relationships/tags" Target="../tags/tag206.xml"/><Relationship Id="rId4" Type="http://schemas.openxmlformats.org/officeDocument/2006/relationships/tags" Target="../tags/tag205.xml"/><Relationship Id="rId3" Type="http://schemas.openxmlformats.org/officeDocument/2006/relationships/tags" Target="../tags/tag204.xml"/><Relationship Id="rId2" Type="http://schemas.openxmlformats.org/officeDocument/2006/relationships/tags" Target="../tags/tag203.xml"/><Relationship Id="rId18" Type="http://schemas.openxmlformats.org/officeDocument/2006/relationships/notesSlide" Target="../notesSlides/notesSlide5.xml"/><Relationship Id="rId17" Type="http://schemas.openxmlformats.org/officeDocument/2006/relationships/slideLayout" Target="../slideLayouts/slideLayout23.xml"/><Relationship Id="rId16" Type="http://schemas.openxmlformats.org/officeDocument/2006/relationships/tags" Target="../tags/tag214.xml"/><Relationship Id="rId15" Type="http://schemas.openxmlformats.org/officeDocument/2006/relationships/image" Target="../media/image35.jpeg"/><Relationship Id="rId14" Type="http://schemas.openxmlformats.org/officeDocument/2006/relationships/tags" Target="../tags/tag213.xml"/><Relationship Id="rId13" Type="http://schemas.openxmlformats.org/officeDocument/2006/relationships/image" Target="../media/image34.jpeg"/><Relationship Id="rId12" Type="http://schemas.openxmlformats.org/officeDocument/2006/relationships/tags" Target="../tags/tag212.xml"/><Relationship Id="rId11" Type="http://schemas.openxmlformats.org/officeDocument/2006/relationships/image" Target="../media/image33.jpeg"/><Relationship Id="rId10" Type="http://schemas.openxmlformats.org/officeDocument/2006/relationships/tags" Target="../tags/tag211.xml"/><Relationship Id="rId1" Type="http://schemas.openxmlformats.org/officeDocument/2006/relationships/tags" Target="../tags/tag202.xml"/></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23.xml"/><Relationship Id="rId8" Type="http://schemas.openxmlformats.org/officeDocument/2006/relationships/tags" Target="../tags/tag221.xml"/><Relationship Id="rId7" Type="http://schemas.openxmlformats.org/officeDocument/2006/relationships/tags" Target="../tags/tag220.xml"/><Relationship Id="rId6" Type="http://schemas.openxmlformats.org/officeDocument/2006/relationships/tags" Target="../tags/tag219.xml"/><Relationship Id="rId5" Type="http://schemas.openxmlformats.org/officeDocument/2006/relationships/tags" Target="../tags/tag218.xml"/><Relationship Id="rId4" Type="http://schemas.openxmlformats.org/officeDocument/2006/relationships/tags" Target="../tags/tag217.xml"/><Relationship Id="rId3" Type="http://schemas.openxmlformats.org/officeDocument/2006/relationships/tags" Target="../tags/tag216.xml"/><Relationship Id="rId2" Type="http://schemas.openxmlformats.org/officeDocument/2006/relationships/tags" Target="../tags/tag215.xml"/><Relationship Id="rId10" Type="http://schemas.openxmlformats.org/officeDocument/2006/relationships/notesSlide" Target="../notesSlides/notesSlide6.xml"/><Relationship Id="rId1" Type="http://schemas.openxmlformats.org/officeDocument/2006/relationships/image" Target="../media/image36.jpeg"/></Relationships>
</file>

<file path=ppt/slides/_rels/slide8.xml.rels><?xml version="1.0" encoding="UTF-8" standalone="yes"?>
<Relationships xmlns="http://schemas.openxmlformats.org/package/2006/relationships"><Relationship Id="rId96" Type="http://schemas.openxmlformats.org/officeDocument/2006/relationships/notesSlide" Target="../notesSlides/notesSlide7.xml"/><Relationship Id="rId95" Type="http://schemas.openxmlformats.org/officeDocument/2006/relationships/slideLayout" Target="../slideLayouts/slideLayout18.xml"/><Relationship Id="rId94" Type="http://schemas.openxmlformats.org/officeDocument/2006/relationships/image" Target="../media/image122.png"/><Relationship Id="rId93" Type="http://schemas.openxmlformats.org/officeDocument/2006/relationships/image" Target="../media/image121.png"/><Relationship Id="rId92" Type="http://schemas.openxmlformats.org/officeDocument/2006/relationships/image" Target="../media/image120.png"/><Relationship Id="rId91" Type="http://schemas.openxmlformats.org/officeDocument/2006/relationships/image" Target="../media/image119.png"/><Relationship Id="rId90" Type="http://schemas.openxmlformats.org/officeDocument/2006/relationships/image" Target="../media/image118.png"/><Relationship Id="rId9" Type="http://schemas.openxmlformats.org/officeDocument/2006/relationships/image" Target="../media/image45.png"/><Relationship Id="rId89" Type="http://schemas.openxmlformats.org/officeDocument/2006/relationships/image" Target="../media/image117.png"/><Relationship Id="rId88" Type="http://schemas.openxmlformats.org/officeDocument/2006/relationships/image" Target="../media/image116.png"/><Relationship Id="rId87" Type="http://schemas.openxmlformats.org/officeDocument/2006/relationships/image" Target="../media/image115.png"/><Relationship Id="rId86" Type="http://schemas.openxmlformats.org/officeDocument/2006/relationships/image" Target="../media/image114.png"/><Relationship Id="rId85" Type="http://schemas.openxmlformats.org/officeDocument/2006/relationships/image" Target="../media/image113.png"/><Relationship Id="rId84" Type="http://schemas.openxmlformats.org/officeDocument/2006/relationships/image" Target="../media/image112.png"/><Relationship Id="rId83" Type="http://schemas.openxmlformats.org/officeDocument/2006/relationships/tags" Target="../tags/tag229.xml"/><Relationship Id="rId82" Type="http://schemas.openxmlformats.org/officeDocument/2006/relationships/image" Target="../media/image111.png"/><Relationship Id="rId81" Type="http://schemas.openxmlformats.org/officeDocument/2006/relationships/tags" Target="../tags/tag228.xml"/><Relationship Id="rId80" Type="http://schemas.openxmlformats.org/officeDocument/2006/relationships/image" Target="../media/image110.png"/><Relationship Id="rId8" Type="http://schemas.openxmlformats.org/officeDocument/2006/relationships/image" Target="../media/image44.png"/><Relationship Id="rId79" Type="http://schemas.openxmlformats.org/officeDocument/2006/relationships/tags" Target="../tags/tag227.xml"/><Relationship Id="rId78" Type="http://schemas.openxmlformats.org/officeDocument/2006/relationships/image" Target="../media/image109.png"/><Relationship Id="rId77" Type="http://schemas.openxmlformats.org/officeDocument/2006/relationships/image" Target="../media/image108.png"/><Relationship Id="rId76" Type="http://schemas.openxmlformats.org/officeDocument/2006/relationships/image" Target="../media/image107.png"/><Relationship Id="rId75" Type="http://schemas.openxmlformats.org/officeDocument/2006/relationships/image" Target="../media/image106.png"/><Relationship Id="rId74" Type="http://schemas.openxmlformats.org/officeDocument/2006/relationships/image" Target="../media/image105.png"/><Relationship Id="rId73" Type="http://schemas.openxmlformats.org/officeDocument/2006/relationships/image" Target="../media/image104.png"/><Relationship Id="rId72" Type="http://schemas.openxmlformats.org/officeDocument/2006/relationships/tags" Target="../tags/tag226.xml"/><Relationship Id="rId71" Type="http://schemas.openxmlformats.org/officeDocument/2006/relationships/image" Target="../media/image103.png"/><Relationship Id="rId70" Type="http://schemas.openxmlformats.org/officeDocument/2006/relationships/image" Target="../media/image102.jpeg"/><Relationship Id="rId7" Type="http://schemas.openxmlformats.org/officeDocument/2006/relationships/image" Target="../media/image43.png"/><Relationship Id="rId69" Type="http://schemas.openxmlformats.org/officeDocument/2006/relationships/image" Target="../media/image101.png"/><Relationship Id="rId68" Type="http://schemas.openxmlformats.org/officeDocument/2006/relationships/image" Target="../media/image100.png"/><Relationship Id="rId67" Type="http://schemas.openxmlformats.org/officeDocument/2006/relationships/image" Target="../media/image99.png"/><Relationship Id="rId66" Type="http://schemas.openxmlformats.org/officeDocument/2006/relationships/image" Target="../media/image98.png"/><Relationship Id="rId65" Type="http://schemas.openxmlformats.org/officeDocument/2006/relationships/image" Target="../media/image97.png"/><Relationship Id="rId64" Type="http://schemas.openxmlformats.org/officeDocument/2006/relationships/image" Target="../media/image96.png"/><Relationship Id="rId63" Type="http://schemas.openxmlformats.org/officeDocument/2006/relationships/image" Target="../media/image95.png"/><Relationship Id="rId62" Type="http://schemas.openxmlformats.org/officeDocument/2006/relationships/image" Target="../media/image94.png"/><Relationship Id="rId61" Type="http://schemas.openxmlformats.org/officeDocument/2006/relationships/image" Target="../media/image93.png"/><Relationship Id="rId60" Type="http://schemas.openxmlformats.org/officeDocument/2006/relationships/image" Target="../media/image92.png"/><Relationship Id="rId6" Type="http://schemas.openxmlformats.org/officeDocument/2006/relationships/image" Target="../media/image42.png"/><Relationship Id="rId59" Type="http://schemas.openxmlformats.org/officeDocument/2006/relationships/image" Target="../media/image91.png"/><Relationship Id="rId58" Type="http://schemas.openxmlformats.org/officeDocument/2006/relationships/image" Target="../media/image90.png"/><Relationship Id="rId57" Type="http://schemas.openxmlformats.org/officeDocument/2006/relationships/image" Target="../media/image89.png"/><Relationship Id="rId56" Type="http://schemas.openxmlformats.org/officeDocument/2006/relationships/image" Target="../media/image88.jpeg"/><Relationship Id="rId55" Type="http://schemas.openxmlformats.org/officeDocument/2006/relationships/image" Target="../media/image87.png"/><Relationship Id="rId54" Type="http://schemas.openxmlformats.org/officeDocument/2006/relationships/image" Target="../media/image86.png"/><Relationship Id="rId53" Type="http://schemas.openxmlformats.org/officeDocument/2006/relationships/image" Target="../media/image85.png"/><Relationship Id="rId52" Type="http://schemas.openxmlformats.org/officeDocument/2006/relationships/image" Target="../media/image84.png"/><Relationship Id="rId51" Type="http://schemas.openxmlformats.org/officeDocument/2006/relationships/image" Target="../media/image83.png"/><Relationship Id="rId50" Type="http://schemas.openxmlformats.org/officeDocument/2006/relationships/image" Target="../media/image82.png"/><Relationship Id="rId5" Type="http://schemas.openxmlformats.org/officeDocument/2006/relationships/image" Target="../media/image41.png"/><Relationship Id="rId49" Type="http://schemas.openxmlformats.org/officeDocument/2006/relationships/image" Target="../media/image81.png"/><Relationship Id="rId48" Type="http://schemas.openxmlformats.org/officeDocument/2006/relationships/image" Target="../media/image80.png"/><Relationship Id="rId47" Type="http://schemas.openxmlformats.org/officeDocument/2006/relationships/tags" Target="../tags/tag225.xml"/><Relationship Id="rId46" Type="http://schemas.openxmlformats.org/officeDocument/2006/relationships/image" Target="../media/image79.png"/><Relationship Id="rId45" Type="http://schemas.openxmlformats.org/officeDocument/2006/relationships/image" Target="../media/image78.png"/><Relationship Id="rId44" Type="http://schemas.openxmlformats.org/officeDocument/2006/relationships/image" Target="../media/image77.png"/><Relationship Id="rId43" Type="http://schemas.openxmlformats.org/officeDocument/2006/relationships/image" Target="../media/image76.png"/><Relationship Id="rId42" Type="http://schemas.openxmlformats.org/officeDocument/2006/relationships/image" Target="../media/image75.png"/><Relationship Id="rId41" Type="http://schemas.openxmlformats.org/officeDocument/2006/relationships/image" Target="../media/image74.png"/><Relationship Id="rId40" Type="http://schemas.openxmlformats.org/officeDocument/2006/relationships/image" Target="../media/image73.png"/><Relationship Id="rId4" Type="http://schemas.openxmlformats.org/officeDocument/2006/relationships/image" Target="../media/image40.png"/><Relationship Id="rId39" Type="http://schemas.openxmlformats.org/officeDocument/2006/relationships/image" Target="../media/image72.png"/><Relationship Id="rId38" Type="http://schemas.openxmlformats.org/officeDocument/2006/relationships/image" Target="../media/image71.png"/><Relationship Id="rId37" Type="http://schemas.openxmlformats.org/officeDocument/2006/relationships/image" Target="../media/image70.png"/><Relationship Id="rId36" Type="http://schemas.openxmlformats.org/officeDocument/2006/relationships/image" Target="../media/image69.png"/><Relationship Id="rId35" Type="http://schemas.openxmlformats.org/officeDocument/2006/relationships/image" Target="../media/image68.png"/><Relationship Id="rId34" Type="http://schemas.openxmlformats.org/officeDocument/2006/relationships/image" Target="../media/image67.png"/><Relationship Id="rId33" Type="http://schemas.openxmlformats.org/officeDocument/2006/relationships/image" Target="../media/image66.png"/><Relationship Id="rId32" Type="http://schemas.openxmlformats.org/officeDocument/2006/relationships/tags" Target="../tags/tag224.xml"/><Relationship Id="rId31" Type="http://schemas.openxmlformats.org/officeDocument/2006/relationships/image" Target="../media/image65.png"/><Relationship Id="rId30" Type="http://schemas.openxmlformats.org/officeDocument/2006/relationships/image" Target="../media/image64.png"/><Relationship Id="rId3" Type="http://schemas.openxmlformats.org/officeDocument/2006/relationships/image" Target="../media/image39.jpeg"/><Relationship Id="rId29" Type="http://schemas.openxmlformats.org/officeDocument/2006/relationships/image" Target="../media/image63.png"/><Relationship Id="rId28" Type="http://schemas.openxmlformats.org/officeDocument/2006/relationships/image" Target="../media/image62.png"/><Relationship Id="rId27" Type="http://schemas.openxmlformats.org/officeDocument/2006/relationships/image" Target="../media/image61.png"/><Relationship Id="rId26" Type="http://schemas.openxmlformats.org/officeDocument/2006/relationships/image" Target="../media/image60.jpeg"/><Relationship Id="rId25" Type="http://schemas.openxmlformats.org/officeDocument/2006/relationships/image" Target="../media/image59.png"/><Relationship Id="rId24" Type="http://schemas.openxmlformats.org/officeDocument/2006/relationships/image" Target="../media/image58.png"/><Relationship Id="rId23" Type="http://schemas.openxmlformats.org/officeDocument/2006/relationships/tags" Target="../tags/tag223.xml"/><Relationship Id="rId22" Type="http://schemas.openxmlformats.org/officeDocument/2006/relationships/image" Target="../media/image57.png"/><Relationship Id="rId21" Type="http://schemas.openxmlformats.org/officeDocument/2006/relationships/tags" Target="../tags/tag222.xml"/><Relationship Id="rId20" Type="http://schemas.openxmlformats.org/officeDocument/2006/relationships/image" Target="../media/image56.png"/><Relationship Id="rId2" Type="http://schemas.openxmlformats.org/officeDocument/2006/relationships/image" Target="../media/image38.png"/><Relationship Id="rId19" Type="http://schemas.openxmlformats.org/officeDocument/2006/relationships/image" Target="../media/image55.jpeg"/><Relationship Id="rId18" Type="http://schemas.openxmlformats.org/officeDocument/2006/relationships/image" Target="../media/image54.png"/><Relationship Id="rId17" Type="http://schemas.openxmlformats.org/officeDocument/2006/relationships/image" Target="../media/image53.png"/><Relationship Id="rId16" Type="http://schemas.openxmlformats.org/officeDocument/2006/relationships/image" Target="../media/image52.jpeg"/><Relationship Id="rId15" Type="http://schemas.openxmlformats.org/officeDocument/2006/relationships/image" Target="../media/image51.png"/><Relationship Id="rId14" Type="http://schemas.openxmlformats.org/officeDocument/2006/relationships/image" Target="../media/image50.png"/><Relationship Id="rId13" Type="http://schemas.openxmlformats.org/officeDocument/2006/relationships/image" Target="../media/image49.png"/><Relationship Id="rId12" Type="http://schemas.openxmlformats.org/officeDocument/2006/relationships/image" Target="../media/image48.png"/><Relationship Id="rId11" Type="http://schemas.openxmlformats.org/officeDocument/2006/relationships/image" Target="../media/image47.png"/><Relationship Id="rId10" Type="http://schemas.openxmlformats.org/officeDocument/2006/relationships/image" Target="../media/image46.png"/><Relationship Id="rId1" Type="http://schemas.openxmlformats.org/officeDocument/2006/relationships/image" Target="../media/image37.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3.xml"/><Relationship Id="rId2" Type="http://schemas.openxmlformats.org/officeDocument/2006/relationships/tags" Target="../tags/tag230.xml"/><Relationship Id="rId1" Type="http://schemas.openxmlformats.org/officeDocument/2006/relationships/image" Target="../media/image123.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3.xml"/><Relationship Id="rId2" Type="http://schemas.openxmlformats.org/officeDocument/2006/relationships/tags" Target="../tags/tag231.xml"/><Relationship Id="rId1" Type="http://schemas.openxmlformats.org/officeDocument/2006/relationships/image" Target="../media/image124.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3.xml"/><Relationship Id="rId3" Type="http://schemas.openxmlformats.org/officeDocument/2006/relationships/tags" Target="../tags/tag233.xml"/><Relationship Id="rId2" Type="http://schemas.openxmlformats.org/officeDocument/2006/relationships/image" Target="../media/image125.png"/><Relationship Id="rId1" Type="http://schemas.openxmlformats.org/officeDocument/2006/relationships/tags" Target="../tags/tag232.xml"/></Relationships>
</file>

<file path=ppt/slides/_rels/slide12.xml.rels><?xml version="1.0" encoding="UTF-8" standalone="yes"?>
<Relationships xmlns="http://schemas.openxmlformats.org/package/2006/relationships"><Relationship Id="rId9" Type="http://schemas.openxmlformats.org/officeDocument/2006/relationships/tags" Target="../tags/tag242.xml"/><Relationship Id="rId8" Type="http://schemas.openxmlformats.org/officeDocument/2006/relationships/tags" Target="../tags/tag241.xml"/><Relationship Id="rId7" Type="http://schemas.openxmlformats.org/officeDocument/2006/relationships/tags" Target="../tags/tag240.xml"/><Relationship Id="rId6" Type="http://schemas.openxmlformats.org/officeDocument/2006/relationships/tags" Target="../tags/tag239.xml"/><Relationship Id="rId5" Type="http://schemas.openxmlformats.org/officeDocument/2006/relationships/tags" Target="../tags/tag238.xml"/><Relationship Id="rId4" Type="http://schemas.openxmlformats.org/officeDocument/2006/relationships/tags" Target="../tags/tag237.xml"/><Relationship Id="rId38" Type="http://schemas.openxmlformats.org/officeDocument/2006/relationships/slideLayout" Target="../slideLayouts/slideLayout23.xml"/><Relationship Id="rId37" Type="http://schemas.openxmlformats.org/officeDocument/2006/relationships/tags" Target="../tags/tag255.xml"/><Relationship Id="rId36" Type="http://schemas.openxmlformats.org/officeDocument/2006/relationships/image" Target="../media/image140.jpeg"/><Relationship Id="rId35" Type="http://schemas.openxmlformats.org/officeDocument/2006/relationships/image" Target="../media/image139.png"/><Relationship Id="rId34" Type="http://schemas.openxmlformats.org/officeDocument/2006/relationships/image" Target="../media/image138.png"/><Relationship Id="rId33" Type="http://schemas.openxmlformats.org/officeDocument/2006/relationships/tags" Target="../tags/tag254.xml"/><Relationship Id="rId32" Type="http://schemas.openxmlformats.org/officeDocument/2006/relationships/image" Target="../media/image137.png"/><Relationship Id="rId31" Type="http://schemas.openxmlformats.org/officeDocument/2006/relationships/image" Target="../media/image136.png"/><Relationship Id="rId30" Type="http://schemas.openxmlformats.org/officeDocument/2006/relationships/image" Target="../media/image135.png"/><Relationship Id="rId3" Type="http://schemas.openxmlformats.org/officeDocument/2006/relationships/tags" Target="../tags/tag236.xml"/><Relationship Id="rId29" Type="http://schemas.openxmlformats.org/officeDocument/2006/relationships/tags" Target="../tags/tag253.xml"/><Relationship Id="rId28" Type="http://schemas.openxmlformats.org/officeDocument/2006/relationships/image" Target="../media/image134.png"/><Relationship Id="rId27" Type="http://schemas.openxmlformats.org/officeDocument/2006/relationships/tags" Target="../tags/tag252.xml"/><Relationship Id="rId26" Type="http://schemas.openxmlformats.org/officeDocument/2006/relationships/image" Target="../media/image133.png"/><Relationship Id="rId25" Type="http://schemas.openxmlformats.org/officeDocument/2006/relationships/tags" Target="../tags/tag251.xml"/><Relationship Id="rId24" Type="http://schemas.openxmlformats.org/officeDocument/2006/relationships/tags" Target="../tags/tag250.xml"/><Relationship Id="rId23" Type="http://schemas.openxmlformats.org/officeDocument/2006/relationships/image" Target="../media/image132.png"/><Relationship Id="rId22" Type="http://schemas.openxmlformats.org/officeDocument/2006/relationships/tags" Target="../tags/tag249.xml"/><Relationship Id="rId21" Type="http://schemas.openxmlformats.org/officeDocument/2006/relationships/tags" Target="../tags/tag248.xml"/><Relationship Id="rId20" Type="http://schemas.openxmlformats.org/officeDocument/2006/relationships/tags" Target="../tags/tag247.xml"/><Relationship Id="rId2" Type="http://schemas.openxmlformats.org/officeDocument/2006/relationships/tags" Target="../tags/tag235.xml"/><Relationship Id="rId19" Type="http://schemas.microsoft.com/office/2007/relationships/hdphoto" Target="../media/image131.wdp"/><Relationship Id="rId18" Type="http://schemas.openxmlformats.org/officeDocument/2006/relationships/image" Target="../media/image130.png"/><Relationship Id="rId17" Type="http://schemas.openxmlformats.org/officeDocument/2006/relationships/tags" Target="../tags/tag246.xml"/><Relationship Id="rId16" Type="http://schemas.openxmlformats.org/officeDocument/2006/relationships/tags" Target="../tags/tag245.xml"/><Relationship Id="rId15" Type="http://schemas.openxmlformats.org/officeDocument/2006/relationships/image" Target="../media/image129.png"/><Relationship Id="rId14" Type="http://schemas.openxmlformats.org/officeDocument/2006/relationships/tags" Target="../tags/tag244.xml"/><Relationship Id="rId13" Type="http://schemas.openxmlformats.org/officeDocument/2006/relationships/image" Target="../media/image128.png"/><Relationship Id="rId12" Type="http://schemas.openxmlformats.org/officeDocument/2006/relationships/image" Target="../media/image127.png"/><Relationship Id="rId11" Type="http://schemas.openxmlformats.org/officeDocument/2006/relationships/image" Target="../media/image126.png"/><Relationship Id="rId10" Type="http://schemas.openxmlformats.org/officeDocument/2006/relationships/tags" Target="../tags/tag243.xml"/><Relationship Id="rId1" Type="http://schemas.openxmlformats.org/officeDocument/2006/relationships/tags" Target="../tags/tag234.xml"/></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23.xml"/><Relationship Id="rId8" Type="http://schemas.openxmlformats.org/officeDocument/2006/relationships/tags" Target="../tags/tag262.xml"/><Relationship Id="rId7" Type="http://schemas.openxmlformats.org/officeDocument/2006/relationships/tags" Target="../tags/tag261.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3" Type="http://schemas.openxmlformats.org/officeDocument/2006/relationships/tags" Target="../tags/tag257.xml"/><Relationship Id="rId2" Type="http://schemas.openxmlformats.org/officeDocument/2006/relationships/tags" Target="../tags/tag256.xml"/><Relationship Id="rId1" Type="http://schemas.openxmlformats.org/officeDocument/2006/relationships/image" Target="../media/image141.jpeg"/></Relationships>
</file>

<file path=ppt/slides/_rels/slide14.xml.rels><?xml version="1.0" encoding="UTF-8" standalone="yes"?>
<Relationships xmlns="http://schemas.openxmlformats.org/package/2006/relationships"><Relationship Id="rId9" Type="http://schemas.openxmlformats.org/officeDocument/2006/relationships/tags" Target="../tags/tag269.xml"/><Relationship Id="rId8" Type="http://schemas.openxmlformats.org/officeDocument/2006/relationships/image" Target="../media/image143.jpeg"/><Relationship Id="rId7" Type="http://schemas.openxmlformats.org/officeDocument/2006/relationships/tags" Target="../tags/tag268.xml"/><Relationship Id="rId6" Type="http://schemas.openxmlformats.org/officeDocument/2006/relationships/image" Target="../media/image142.jpeg"/><Relationship Id="rId5" Type="http://schemas.openxmlformats.org/officeDocument/2006/relationships/tags" Target="../tags/tag267.xml"/><Relationship Id="rId4" Type="http://schemas.openxmlformats.org/officeDocument/2006/relationships/tags" Target="../tags/tag266.xml"/><Relationship Id="rId3" Type="http://schemas.openxmlformats.org/officeDocument/2006/relationships/tags" Target="../tags/tag265.xml"/><Relationship Id="rId2" Type="http://schemas.openxmlformats.org/officeDocument/2006/relationships/tags" Target="../tags/tag264.xml"/><Relationship Id="rId19" Type="http://schemas.openxmlformats.org/officeDocument/2006/relationships/notesSlide" Target="../notesSlides/notesSlide10.xml"/><Relationship Id="rId18" Type="http://schemas.openxmlformats.org/officeDocument/2006/relationships/slideLayout" Target="../slideLayouts/slideLayout23.xml"/><Relationship Id="rId17" Type="http://schemas.openxmlformats.org/officeDocument/2006/relationships/tags" Target="../tags/tag276.xml"/><Relationship Id="rId16" Type="http://schemas.openxmlformats.org/officeDocument/2006/relationships/tags" Target="../tags/tag275.xml"/><Relationship Id="rId15" Type="http://schemas.openxmlformats.org/officeDocument/2006/relationships/tags" Target="../tags/tag274.xml"/><Relationship Id="rId14" Type="http://schemas.openxmlformats.org/officeDocument/2006/relationships/tags" Target="../tags/tag273.xml"/><Relationship Id="rId13" Type="http://schemas.openxmlformats.org/officeDocument/2006/relationships/tags" Target="../tags/tag272.xml"/><Relationship Id="rId12" Type="http://schemas.openxmlformats.org/officeDocument/2006/relationships/tags" Target="../tags/tag271.xml"/><Relationship Id="rId11" Type="http://schemas.openxmlformats.org/officeDocument/2006/relationships/tags" Target="../tags/tag270.xml"/><Relationship Id="rId10" Type="http://schemas.openxmlformats.org/officeDocument/2006/relationships/image" Target="../media/image144.jpeg"/><Relationship Id="rId1" Type="http://schemas.openxmlformats.org/officeDocument/2006/relationships/tags" Target="../tags/tag263.xml"/></Relationships>
</file>

<file path=ppt/slides/_rels/slide15.xml.rels><?xml version="1.0" encoding="UTF-8" standalone="yes"?>
<Relationships xmlns="http://schemas.openxmlformats.org/package/2006/relationships"><Relationship Id="rId9" Type="http://schemas.openxmlformats.org/officeDocument/2006/relationships/tags" Target="../tags/tag284.xml"/><Relationship Id="rId8" Type="http://schemas.openxmlformats.org/officeDocument/2006/relationships/tags" Target="../tags/tag283.xml"/><Relationship Id="rId7" Type="http://schemas.openxmlformats.org/officeDocument/2006/relationships/tags" Target="../tags/tag282.xml"/><Relationship Id="rId6" Type="http://schemas.openxmlformats.org/officeDocument/2006/relationships/tags" Target="../tags/tag281.xml"/><Relationship Id="rId5" Type="http://schemas.openxmlformats.org/officeDocument/2006/relationships/image" Target="../media/image145.jpeg"/><Relationship Id="rId4" Type="http://schemas.openxmlformats.org/officeDocument/2006/relationships/tags" Target="../tags/tag280.xml"/><Relationship Id="rId3" Type="http://schemas.openxmlformats.org/officeDocument/2006/relationships/tags" Target="../tags/tag279.xml"/><Relationship Id="rId2" Type="http://schemas.openxmlformats.org/officeDocument/2006/relationships/tags" Target="../tags/tag278.xml"/><Relationship Id="rId16" Type="http://schemas.openxmlformats.org/officeDocument/2006/relationships/notesSlide" Target="../notesSlides/notesSlide11.xml"/><Relationship Id="rId15" Type="http://schemas.openxmlformats.org/officeDocument/2006/relationships/slideLayout" Target="../slideLayouts/slideLayout23.xml"/><Relationship Id="rId14" Type="http://schemas.openxmlformats.org/officeDocument/2006/relationships/tags" Target="../tags/tag288.xml"/><Relationship Id="rId13" Type="http://schemas.openxmlformats.org/officeDocument/2006/relationships/tags" Target="../tags/tag287.xml"/><Relationship Id="rId12" Type="http://schemas.openxmlformats.org/officeDocument/2006/relationships/tags" Target="../tags/tag286.xml"/><Relationship Id="rId11" Type="http://schemas.openxmlformats.org/officeDocument/2006/relationships/image" Target="../media/image146.jpeg"/><Relationship Id="rId10" Type="http://schemas.openxmlformats.org/officeDocument/2006/relationships/tags" Target="../tags/tag285.xml"/><Relationship Id="rId1" Type="http://schemas.openxmlformats.org/officeDocument/2006/relationships/tags" Target="../tags/tag277.xml"/></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23.xml"/><Relationship Id="rId5" Type="http://schemas.openxmlformats.org/officeDocument/2006/relationships/tags" Target="../tags/tag292.xml"/><Relationship Id="rId4" Type="http://schemas.openxmlformats.org/officeDocument/2006/relationships/image" Target="../media/image147.jpeg"/><Relationship Id="rId3" Type="http://schemas.openxmlformats.org/officeDocument/2006/relationships/tags" Target="../tags/tag291.xml"/><Relationship Id="rId2" Type="http://schemas.openxmlformats.org/officeDocument/2006/relationships/tags" Target="../tags/tag290.xml"/><Relationship Id="rId1" Type="http://schemas.openxmlformats.org/officeDocument/2006/relationships/tags" Target="../tags/tag289.xml"/></Relationships>
</file>

<file path=ppt/slides/_rels/slide17.xml.rels><?xml version="1.0" encoding="UTF-8" standalone="yes"?>
<Relationships xmlns="http://schemas.openxmlformats.org/package/2006/relationships"><Relationship Id="rId9" Type="http://schemas.openxmlformats.org/officeDocument/2006/relationships/image" Target="../media/image155.png"/><Relationship Id="rId8" Type="http://schemas.openxmlformats.org/officeDocument/2006/relationships/image" Target="../media/image154.svg"/><Relationship Id="rId7" Type="http://schemas.openxmlformats.org/officeDocument/2006/relationships/image" Target="../media/image153.png"/><Relationship Id="rId6" Type="http://schemas.openxmlformats.org/officeDocument/2006/relationships/image" Target="../media/image152.svg"/><Relationship Id="rId5" Type="http://schemas.openxmlformats.org/officeDocument/2006/relationships/image" Target="../media/image151.png"/><Relationship Id="rId4" Type="http://schemas.openxmlformats.org/officeDocument/2006/relationships/image" Target="../media/image150.svg"/><Relationship Id="rId3" Type="http://schemas.openxmlformats.org/officeDocument/2006/relationships/image" Target="../media/image149.png"/><Relationship Id="rId2" Type="http://schemas.openxmlformats.org/officeDocument/2006/relationships/image" Target="../media/image148.jpeg"/><Relationship Id="rId16" Type="http://schemas.openxmlformats.org/officeDocument/2006/relationships/slideLayout" Target="../slideLayouts/slideLayout23.xml"/><Relationship Id="rId15" Type="http://schemas.openxmlformats.org/officeDocument/2006/relationships/tags" Target="../tags/tag294.xml"/><Relationship Id="rId14" Type="http://schemas.openxmlformats.org/officeDocument/2006/relationships/image" Target="../media/image160.svg"/><Relationship Id="rId13" Type="http://schemas.openxmlformats.org/officeDocument/2006/relationships/image" Target="../media/image159.png"/><Relationship Id="rId12" Type="http://schemas.openxmlformats.org/officeDocument/2006/relationships/image" Target="../media/image158.svg"/><Relationship Id="rId11" Type="http://schemas.openxmlformats.org/officeDocument/2006/relationships/image" Target="../media/image157.png"/><Relationship Id="rId10" Type="http://schemas.openxmlformats.org/officeDocument/2006/relationships/image" Target="../media/image156.svg"/><Relationship Id="rId1" Type="http://schemas.openxmlformats.org/officeDocument/2006/relationships/tags" Target="../tags/tag293.xml"/></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23.xml"/><Relationship Id="rId4" Type="http://schemas.openxmlformats.org/officeDocument/2006/relationships/tags" Target="../tags/tag297.xml"/><Relationship Id="rId3" Type="http://schemas.openxmlformats.org/officeDocument/2006/relationships/image" Target="../media/image161.png"/><Relationship Id="rId2" Type="http://schemas.openxmlformats.org/officeDocument/2006/relationships/tags" Target="../tags/tag296.xml"/><Relationship Id="rId1" Type="http://schemas.openxmlformats.org/officeDocument/2006/relationships/tags" Target="../tags/tag295.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3.xml"/><Relationship Id="rId3" Type="http://schemas.openxmlformats.org/officeDocument/2006/relationships/tags" Target="../tags/tag299.xml"/><Relationship Id="rId2" Type="http://schemas.openxmlformats.org/officeDocument/2006/relationships/tags" Target="../tags/tag298.xml"/><Relationship Id="rId1" Type="http://schemas.openxmlformats.org/officeDocument/2006/relationships/image" Target="../media/image162.jpe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23.xml"/><Relationship Id="rId6" Type="http://schemas.openxmlformats.org/officeDocument/2006/relationships/tags" Target="../tags/tag304.xml"/><Relationship Id="rId5" Type="http://schemas.openxmlformats.org/officeDocument/2006/relationships/tags" Target="../tags/tag303.xml"/><Relationship Id="rId4" Type="http://schemas.openxmlformats.org/officeDocument/2006/relationships/tags" Target="../tags/tag302.xml"/><Relationship Id="rId3" Type="http://schemas.openxmlformats.org/officeDocument/2006/relationships/tags" Target="../tags/tag301.xml"/><Relationship Id="rId2" Type="http://schemas.openxmlformats.org/officeDocument/2006/relationships/tags" Target="../tags/tag300.xml"/><Relationship Id="rId1" Type="http://schemas.openxmlformats.org/officeDocument/2006/relationships/image" Target="../media/image163.jpe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31.xml"/><Relationship Id="rId4" Type="http://schemas.openxmlformats.org/officeDocument/2006/relationships/hyperlink" Target="http://www.star-net.cn" TargetMode="External"/><Relationship Id="rId3" Type="http://schemas.openxmlformats.org/officeDocument/2006/relationships/image" Target="../media/image2.png"/><Relationship Id="rId2" Type="http://schemas.openxmlformats.org/officeDocument/2006/relationships/image" Target="../media/image165.jpeg"/><Relationship Id="rId1" Type="http://schemas.openxmlformats.org/officeDocument/2006/relationships/image" Target="../media/image1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88190" cy="6858635"/>
          </a:xfrm>
          <a:prstGeom prst="rect">
            <a:avLst/>
          </a:prstGeom>
        </p:spPr>
      </p:pic>
    </p:spTree>
    <p:custDataLst>
      <p:tags r:id="rId2"/>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圆角矩形 1"/>
          <p:cNvSpPr/>
          <p:nvPr/>
        </p:nvSpPr>
        <p:spPr>
          <a:xfrm>
            <a:off x="312420" y="1304925"/>
            <a:ext cx="11146790" cy="2628265"/>
          </a:xfrm>
          <a:prstGeom prst="roundRect">
            <a:avLst>
              <a:gd name="adj" fmla="val 0"/>
            </a:avLst>
          </a:prstGeom>
          <a:gradFill>
            <a:gsLst>
              <a:gs pos="100000">
                <a:schemeClr val="bg1">
                  <a:alpha val="50000"/>
                </a:schemeClr>
              </a:gs>
              <a:gs pos="0">
                <a:schemeClr val="bg1"/>
              </a:gs>
            </a:gsLst>
            <a:lin ang="0" scaled="0"/>
          </a:gradFill>
          <a:ln>
            <a:noFill/>
          </a:ln>
          <a:effectLst>
            <a:outerShdw blurRad="101600" dir="2700000" sx="101000" sy="101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dirty="0"/>
          </a:p>
        </p:txBody>
      </p:sp>
      <p:sp>
        <p:nvSpPr>
          <p:cNvPr id="4" name="文本框 3"/>
          <p:cNvSpPr txBox="1"/>
          <p:nvPr/>
        </p:nvSpPr>
        <p:spPr>
          <a:xfrm>
            <a:off x="213360" y="250190"/>
            <a:ext cx="2228850" cy="460375"/>
          </a:xfrm>
          <a:prstGeom prst="rect">
            <a:avLst/>
          </a:prstGeom>
          <a:noFill/>
        </p:spPr>
        <p:txBody>
          <a:bodyPr wrap="square" rtlCol="0">
            <a:spAutoFit/>
          </a:bodyPr>
          <a:lstStyle/>
          <a:p>
            <a:pPr algn="l">
              <a:spcAft>
                <a:spcPts val="0"/>
              </a:spcAft>
              <a:buClrTx/>
              <a:buSzTx/>
              <a:buFontTx/>
              <a:defRPr/>
            </a:pPr>
            <a:r>
              <a:rPr kumimoji="1" lang="zh-CN" altLang="en-US" sz="2400" b="1" smtClean="0">
                <a:solidFill>
                  <a:srgbClr val="0070C0"/>
                </a:solidFill>
                <a:latin typeface="微软雅黑" panose="020B0503020204020204" charset="-122"/>
                <a:ea typeface="微软雅黑" panose="020B0503020204020204" charset="-122"/>
                <a:sym typeface="+mn-ea"/>
              </a:rPr>
              <a:t>星网锐捷概况</a:t>
            </a:r>
            <a:endParaRPr kumimoji="1" lang="zh-CN" altLang="en-US" sz="2400" b="1" smtClean="0">
              <a:solidFill>
                <a:srgbClr val="0070C0"/>
              </a:solidFill>
              <a:latin typeface="微软雅黑" panose="020B0503020204020204" charset="-122"/>
              <a:ea typeface="微软雅黑" panose="020B0503020204020204" charset="-122"/>
              <a:sym typeface="+mn-ea"/>
            </a:endParaRPr>
          </a:p>
        </p:txBody>
      </p:sp>
      <p:cxnSp>
        <p:nvCxnSpPr>
          <p:cNvPr id="23" name="直接连接符 22"/>
          <p:cNvCxnSpPr/>
          <p:nvPr/>
        </p:nvCxnSpPr>
        <p:spPr>
          <a:xfrm>
            <a:off x="875031" y="6114112"/>
            <a:ext cx="10442575" cy="0"/>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47" name="组合 46"/>
          <p:cNvGrpSpPr/>
          <p:nvPr>
            <p:custDataLst>
              <p:tags r:id="rId1"/>
            </p:custDataLst>
          </p:nvPr>
        </p:nvGrpSpPr>
        <p:grpSpPr>
          <a:xfrm>
            <a:off x="1108321" y="4991461"/>
            <a:ext cx="1748155" cy="751840"/>
            <a:chOff x="1699007" y="4702536"/>
            <a:chExt cx="1748155" cy="751840"/>
          </a:xfrm>
        </p:grpSpPr>
        <p:sp>
          <p:nvSpPr>
            <p:cNvPr id="31" name="文本框 30"/>
            <p:cNvSpPr txBox="1"/>
            <p:nvPr>
              <p:custDataLst>
                <p:tags r:id="rId2"/>
              </p:custDataLst>
            </p:nvPr>
          </p:nvSpPr>
          <p:spPr>
            <a:xfrm>
              <a:off x="1810767" y="4702536"/>
              <a:ext cx="1542415" cy="460375"/>
            </a:xfrm>
            <a:prstGeom prst="rect">
              <a:avLst/>
            </a:prstGeom>
            <a:noFill/>
          </p:spPr>
          <p:txBody>
            <a:bodyPr wrap="square" rtlCol="0">
              <a:spAutoFit/>
            </a:bodyPr>
            <a:lstStyle/>
            <a:p>
              <a:pPr algn="ctr"/>
              <a:r>
                <a:rPr lang="en-US" altLang="zh-CN" sz="2400" dirty="0">
                  <a:solidFill>
                    <a:schemeClr val="tx1">
                      <a:lumMod val="65000"/>
                      <a:lumOff val="35000"/>
                    </a:schemeClr>
                  </a:solidFill>
                  <a:latin typeface="微软雅黑" panose="020B0503020204020204" charset="-122"/>
                  <a:ea typeface="微软雅黑" panose="020B0503020204020204" charset="-122"/>
                  <a:sym typeface="+mn-ea"/>
                </a:rPr>
                <a:t>191.57</a:t>
              </a:r>
              <a:r>
                <a:rPr lang="zh-CN" altLang="en-US" sz="2400" dirty="0">
                  <a:solidFill>
                    <a:schemeClr val="tx1">
                      <a:lumMod val="65000"/>
                      <a:lumOff val="35000"/>
                    </a:schemeClr>
                  </a:solidFill>
                  <a:latin typeface="微软雅黑" panose="020B0503020204020204" charset="-122"/>
                  <a:ea typeface="微软雅黑" panose="020B0503020204020204" charset="-122"/>
                  <a:sym typeface="+mn-ea"/>
                </a:rPr>
                <a:t>亿</a:t>
              </a:r>
              <a:endParaRPr lang="zh-CN" altLang="en-US" sz="2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7" name="文本框 36"/>
            <p:cNvSpPr txBox="1"/>
            <p:nvPr>
              <p:custDataLst>
                <p:tags r:id="rId3"/>
              </p:custDataLst>
            </p:nvPr>
          </p:nvSpPr>
          <p:spPr>
            <a:xfrm>
              <a:off x="1699007" y="5147671"/>
              <a:ext cx="1748155" cy="306705"/>
            </a:xfrm>
            <a:prstGeom prst="rect">
              <a:avLst/>
            </a:prstGeom>
            <a:noFill/>
          </p:spPr>
          <p:txBody>
            <a:bodyPr wrap="square" rtlCol="0">
              <a:spAutoFit/>
            </a:bodyPr>
            <a:lstStyle/>
            <a:p>
              <a:pPr algn="ctr"/>
              <a:r>
                <a:rPr lang="zh-CN" altLang="en-US" sz="1400">
                  <a:latin typeface="微软雅黑" panose="020B0503020204020204" charset="-122"/>
                  <a:ea typeface="微软雅黑" panose="020B0503020204020204" charset="-122"/>
                  <a:cs typeface="微软雅黑" panose="020B0503020204020204" charset="-122"/>
                  <a:sym typeface="+mn-ea"/>
                </a:rPr>
                <a:t>公司营业收入</a:t>
              </a: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（亿元）</a:t>
              </a:r>
              <a:endParaRPr lang="zh-CN" altLang="en-US" sz="1400">
                <a:latin typeface="微软雅黑" panose="020B0503020204020204" charset="-122"/>
                <a:ea typeface="微软雅黑" panose="020B0503020204020204" charset="-122"/>
                <a:cs typeface="微软雅黑" panose="020B0503020204020204" charset="-122"/>
                <a:sym typeface="+mn-ea"/>
              </a:endParaRPr>
            </a:p>
          </p:txBody>
        </p:sp>
      </p:grpSp>
      <p:grpSp>
        <p:nvGrpSpPr>
          <p:cNvPr id="48" name="组合 47"/>
          <p:cNvGrpSpPr/>
          <p:nvPr>
            <p:custDataLst>
              <p:tags r:id="rId4"/>
            </p:custDataLst>
          </p:nvPr>
        </p:nvGrpSpPr>
        <p:grpSpPr>
          <a:xfrm>
            <a:off x="3023870" y="4991735"/>
            <a:ext cx="2072005" cy="975360"/>
            <a:chOff x="3740654" y="4696821"/>
            <a:chExt cx="2017601" cy="975360"/>
          </a:xfrm>
        </p:grpSpPr>
        <p:sp>
          <p:nvSpPr>
            <p:cNvPr id="32" name="文本框 31"/>
            <p:cNvSpPr txBox="1"/>
            <p:nvPr>
              <p:custDataLst>
                <p:tags r:id="rId5"/>
              </p:custDataLst>
            </p:nvPr>
          </p:nvSpPr>
          <p:spPr>
            <a:xfrm>
              <a:off x="4022594" y="4696821"/>
              <a:ext cx="1306537" cy="460375"/>
            </a:xfrm>
            <a:prstGeom prst="rect">
              <a:avLst/>
            </a:prstGeom>
            <a:noFill/>
          </p:spPr>
          <p:txBody>
            <a:bodyPr wrap="square" rtlCol="0">
              <a:spAutoFit/>
            </a:bodyPr>
            <a:lstStyle/>
            <a:p>
              <a:pPr algn="ctr"/>
              <a:r>
                <a:rPr lang="en-US" altLang="zh-CN" sz="2400" dirty="0">
                  <a:solidFill>
                    <a:schemeClr val="tx1">
                      <a:lumMod val="65000"/>
                      <a:lumOff val="35000"/>
                    </a:schemeClr>
                  </a:solidFill>
                  <a:latin typeface="微软雅黑" panose="020B0503020204020204" charset="-122"/>
                  <a:ea typeface="微软雅黑" panose="020B0503020204020204" charset="-122"/>
                  <a:sym typeface="+mn-ea"/>
                </a:rPr>
                <a:t>25.51</a:t>
              </a:r>
              <a:r>
                <a:rPr lang="zh-CN" altLang="en-US" sz="2400" dirty="0">
                  <a:solidFill>
                    <a:schemeClr val="tx1">
                      <a:lumMod val="65000"/>
                      <a:lumOff val="35000"/>
                    </a:schemeClr>
                  </a:solidFill>
                  <a:latin typeface="微软雅黑" panose="020B0503020204020204" charset="-122"/>
                  <a:ea typeface="微软雅黑" panose="020B0503020204020204" charset="-122"/>
                  <a:sym typeface="+mn-ea"/>
                </a:rPr>
                <a:t>亿</a:t>
              </a:r>
              <a:endParaRPr lang="zh-CN" altLang="en-US" sz="2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38" name="文本框 37"/>
            <p:cNvSpPr txBox="1"/>
            <p:nvPr>
              <p:custDataLst>
                <p:tags r:id="rId6"/>
              </p:custDataLst>
            </p:nvPr>
          </p:nvSpPr>
          <p:spPr>
            <a:xfrm>
              <a:off x="3740654" y="5119096"/>
              <a:ext cx="2017601" cy="553085"/>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研发投入（亿元）</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ctr"/>
              <a:r>
                <a:rPr lang="zh-CN" altLang="en-US" sz="1400">
                  <a:solidFill>
                    <a:schemeClr val="tx1">
                      <a:lumMod val="95000"/>
                      <a:lumOff val="5000"/>
                    </a:schemeClr>
                  </a:solidFill>
                  <a:latin typeface="微软雅黑" panose="020B0503020204020204" charset="-122"/>
                  <a:ea typeface="微软雅黑" panose="020B0503020204020204" charset="-122"/>
                  <a:cs typeface="微软雅黑" panose="020B0503020204020204" charset="-122"/>
                  <a:sym typeface="+mn-ea"/>
                </a:rPr>
                <a:t>占销售收入的</a:t>
              </a:r>
              <a:r>
                <a:rPr lang="en-US" altLang="zh-CN" sz="1600" b="1">
                  <a:solidFill>
                    <a:srgbClr val="3C64B0"/>
                  </a:solidFill>
                  <a:latin typeface="微软雅黑" panose="020B0503020204020204" charset="-122"/>
                  <a:ea typeface="微软雅黑" panose="020B0503020204020204" charset="-122"/>
                  <a:cs typeface="微软雅黑" panose="020B0503020204020204" charset="-122"/>
                  <a:sym typeface="+mn-ea"/>
                </a:rPr>
                <a:t>13.32</a:t>
              </a:r>
              <a:r>
                <a:rPr lang="en-US" altLang="zh-CN" sz="1600" b="1">
                  <a:solidFill>
                    <a:srgbClr val="3C64B0"/>
                  </a:solidFill>
                  <a:latin typeface="微软雅黑" panose="020B0503020204020204" charset="-122"/>
                  <a:ea typeface="微软雅黑" panose="020B0503020204020204" charset="-122"/>
                  <a:cs typeface="微软雅黑" panose="020B0503020204020204" charset="-122"/>
                  <a:sym typeface="+mn-ea"/>
                </a:rPr>
                <a:t>%</a:t>
              </a:r>
              <a:endParaRPr lang="en-US" altLang="zh-CN" sz="1600" b="1">
                <a:solidFill>
                  <a:srgbClr val="3C64B0"/>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49" name="组合 48"/>
          <p:cNvGrpSpPr/>
          <p:nvPr>
            <p:custDataLst>
              <p:tags r:id="rId7"/>
            </p:custDataLst>
          </p:nvPr>
        </p:nvGrpSpPr>
        <p:grpSpPr>
          <a:xfrm>
            <a:off x="5192006" y="4991461"/>
            <a:ext cx="1713865" cy="1234440"/>
            <a:chOff x="5657651" y="4683486"/>
            <a:chExt cx="1714289" cy="1234440"/>
          </a:xfrm>
        </p:grpSpPr>
        <p:sp>
          <p:nvSpPr>
            <p:cNvPr id="33" name="文本框 32"/>
            <p:cNvSpPr txBox="1"/>
            <p:nvPr>
              <p:custDataLst>
                <p:tags r:id="rId8"/>
              </p:custDataLst>
            </p:nvPr>
          </p:nvSpPr>
          <p:spPr>
            <a:xfrm>
              <a:off x="5813924" y="4683486"/>
              <a:ext cx="1497652" cy="460375"/>
            </a:xfrm>
            <a:prstGeom prst="rect">
              <a:avLst/>
            </a:prstGeom>
            <a:noFill/>
          </p:spPr>
          <p:txBody>
            <a:bodyPr wrap="square" rtlCol="0">
              <a:spAutoFit/>
            </a:bodyPr>
            <a:lstStyle/>
            <a:p>
              <a:pPr algn="ctr"/>
              <a:r>
                <a:rPr lang="en-US" sz="2400" dirty="0">
                  <a:solidFill>
                    <a:schemeClr val="tx1">
                      <a:lumMod val="65000"/>
                      <a:lumOff val="35000"/>
                    </a:schemeClr>
                  </a:solidFill>
                  <a:latin typeface="微软雅黑" panose="020B0503020204020204" charset="-122"/>
                  <a:ea typeface="微软雅黑" panose="020B0503020204020204" charset="-122"/>
                  <a:sym typeface="+mn-ea"/>
                </a:rPr>
                <a:t>10000+</a:t>
              </a:r>
              <a:endParaRPr lang="en-US" sz="2400" dirty="0">
                <a:solidFill>
                  <a:schemeClr val="accent1"/>
                </a:solidFill>
                <a:latin typeface="微软雅黑" panose="020B0503020204020204" charset="-122"/>
                <a:ea typeface="微软雅黑" panose="020B0503020204020204" charset="-122"/>
              </a:endParaRPr>
            </a:p>
          </p:txBody>
        </p:sp>
        <p:sp>
          <p:nvSpPr>
            <p:cNvPr id="39" name="文本框 38"/>
            <p:cNvSpPr txBox="1"/>
            <p:nvPr>
              <p:custDataLst>
                <p:tags r:id="rId9"/>
              </p:custDataLst>
            </p:nvPr>
          </p:nvSpPr>
          <p:spPr>
            <a:xfrm>
              <a:off x="5657651" y="5119096"/>
              <a:ext cx="1714289" cy="798830"/>
            </a:xfrm>
            <a:prstGeom prst="rect">
              <a:avLst/>
            </a:prstGeom>
            <a:noFill/>
          </p:spPr>
          <p:txBody>
            <a:bodyPr wrap="square" rtlCol="0">
              <a:spAutoFit/>
            </a:bodyPr>
            <a:lstStyle/>
            <a:p>
              <a:pPr algn="ctr"/>
              <a:r>
                <a:rPr lang="zh-CN" altLang="en-US" sz="1400" dirty="0">
                  <a:solidFill>
                    <a:schemeClr val="tx1"/>
                  </a:solidFill>
                  <a:latin typeface="微软雅黑" panose="020B0503020204020204" charset="-122"/>
                  <a:ea typeface="微软雅黑" panose="020B0503020204020204" charset="-122"/>
                  <a:cs typeface="微软雅黑" panose="020B0503020204020204" charset="-122"/>
                </a:rPr>
                <a:t>员工数</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（人）</a:t>
              </a:r>
              <a:endParaRPr lang="zh-CN" altLang="en-US" sz="1400" dirty="0">
                <a:solidFill>
                  <a:schemeClr val="tx1"/>
                </a:solidFill>
                <a:latin typeface="微软雅黑" panose="020B0503020204020204" charset="-122"/>
                <a:ea typeface="微软雅黑" panose="020B0503020204020204" charset="-122"/>
                <a:cs typeface="微软雅黑" panose="020B0503020204020204" charset="-122"/>
              </a:endParaRPr>
            </a:p>
            <a:p>
              <a:pPr algn="ct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研发人员约</a:t>
              </a:r>
              <a:r>
                <a:rPr lang="zh-CN" altLang="en-US" sz="1400">
                  <a:solidFill>
                    <a:schemeClr val="tx1"/>
                  </a:solidFill>
                  <a:latin typeface="微软雅黑" panose="020B0503020204020204" charset="-122"/>
                  <a:ea typeface="微软雅黑" panose="020B0503020204020204" charset="-122"/>
                  <a:cs typeface="微软雅黑" panose="020B0503020204020204" charset="-122"/>
                  <a:sym typeface="+mn-ea"/>
                </a:rPr>
                <a:t>占</a:t>
              </a:r>
              <a:r>
                <a:rPr lang="en-US" altLang="zh-CN" sz="1600" b="1">
                  <a:solidFill>
                    <a:srgbClr val="3C64B0"/>
                  </a:solidFill>
                  <a:latin typeface="微软雅黑" panose="020B0503020204020204" charset="-122"/>
                  <a:ea typeface="微软雅黑" panose="020B0503020204020204" charset="-122"/>
                  <a:cs typeface="微软雅黑" panose="020B0503020204020204" charset="-122"/>
                  <a:sym typeface="+mn-ea"/>
                </a:rPr>
                <a:t>50%</a:t>
              </a:r>
              <a:endParaRPr lang="zh-CN" altLang="en-US" sz="1600" b="1" noProof="1">
                <a:solidFill>
                  <a:schemeClr val="tx1"/>
                </a:solidFill>
                <a:latin typeface="微软雅黑" panose="020B0503020204020204" charset="-122"/>
                <a:ea typeface="微软雅黑" panose="020B0503020204020204" charset="-122"/>
                <a:cs typeface="微软雅黑" panose="020B0503020204020204" charset="-122"/>
              </a:endParaRPr>
            </a:p>
            <a:p>
              <a:pPr algn="ctr"/>
              <a:endParaRPr lang="zh-CN" altLang="en-US" sz="1600" b="1" noProof="1" dirty="0">
                <a:solidFill>
                  <a:schemeClr val="tx1"/>
                </a:solidFill>
                <a:latin typeface="微软雅黑" panose="020B0503020204020204" charset="-122"/>
                <a:ea typeface="微软雅黑" panose="020B0503020204020204" charset="-122"/>
                <a:cs typeface="微软雅黑" panose="020B0503020204020204" charset="-122"/>
              </a:endParaRPr>
            </a:p>
          </p:txBody>
        </p:sp>
      </p:grpSp>
      <p:grpSp>
        <p:nvGrpSpPr>
          <p:cNvPr id="50" name="组合 49"/>
          <p:cNvGrpSpPr/>
          <p:nvPr>
            <p:custDataLst>
              <p:tags r:id="rId10"/>
            </p:custDataLst>
          </p:nvPr>
        </p:nvGrpSpPr>
        <p:grpSpPr>
          <a:xfrm>
            <a:off x="7312906" y="4991461"/>
            <a:ext cx="1751330" cy="1505585"/>
            <a:chOff x="7568186" y="4696821"/>
            <a:chExt cx="1751330" cy="1505585"/>
          </a:xfrm>
        </p:grpSpPr>
        <p:sp>
          <p:nvSpPr>
            <p:cNvPr id="34" name="文本框 33"/>
            <p:cNvSpPr txBox="1"/>
            <p:nvPr>
              <p:custDataLst>
                <p:tags r:id="rId11"/>
              </p:custDataLst>
            </p:nvPr>
          </p:nvSpPr>
          <p:spPr>
            <a:xfrm>
              <a:off x="7693281" y="4696821"/>
              <a:ext cx="1370589" cy="460375"/>
            </a:xfrm>
            <a:prstGeom prst="rect">
              <a:avLst/>
            </a:prstGeom>
            <a:noFill/>
          </p:spPr>
          <p:txBody>
            <a:bodyPr wrap="square" rtlCol="0">
              <a:spAutoFit/>
            </a:bodyPr>
            <a:lstStyle/>
            <a:p>
              <a:pPr algn="ctr"/>
              <a:r>
                <a:rPr lang="en-US" altLang="zh-CN" sz="2400" dirty="0">
                  <a:solidFill>
                    <a:schemeClr val="tx1">
                      <a:lumMod val="65000"/>
                      <a:lumOff val="35000"/>
                    </a:schemeClr>
                  </a:solidFill>
                  <a:latin typeface="微软雅黑" panose="020B0503020204020204" charset="-122"/>
                  <a:ea typeface="微软雅黑" panose="020B0503020204020204" charset="-122"/>
                  <a:sym typeface="+mn-ea"/>
                </a:rPr>
                <a:t>5536</a:t>
              </a:r>
              <a:endParaRPr lang="en-US" altLang="zh-CN" sz="2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40" name="文本框 39"/>
            <p:cNvSpPr txBox="1"/>
            <p:nvPr>
              <p:custDataLst>
                <p:tags r:id="rId12"/>
              </p:custDataLst>
            </p:nvPr>
          </p:nvSpPr>
          <p:spPr>
            <a:xfrm>
              <a:off x="7568186" y="5147671"/>
              <a:ext cx="1751330" cy="1054735"/>
            </a:xfrm>
            <a:prstGeom prst="rect">
              <a:avLst/>
            </a:prstGeom>
            <a:noFill/>
          </p:spPr>
          <p:txBody>
            <a:bodyPr wrap="square" rtlCol="0">
              <a:noAutofit/>
            </a:bodyPr>
            <a:lstStyle/>
            <a:p>
              <a:pPr algn="ct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累计申请专利</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ct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发明专利</a:t>
              </a:r>
              <a:r>
                <a:rPr lang="en-US" altLang="zh-CN" sz="1600" b="1">
                  <a:solidFill>
                    <a:srgbClr val="3C64B0"/>
                  </a:solidFill>
                  <a:latin typeface="微软雅黑" panose="020B0503020204020204" charset="-122"/>
                  <a:ea typeface="微软雅黑" panose="020B0503020204020204" charset="-122"/>
                  <a:cs typeface="微软雅黑" panose="020B0503020204020204" charset="-122"/>
                  <a:sym typeface="+mn-ea"/>
                </a:rPr>
                <a:t>4416</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（项）</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51" name="组合 50"/>
          <p:cNvGrpSpPr/>
          <p:nvPr>
            <p:custDataLst>
              <p:tags r:id="rId13"/>
            </p:custDataLst>
          </p:nvPr>
        </p:nvGrpSpPr>
        <p:grpSpPr>
          <a:xfrm>
            <a:off x="9363321" y="4991461"/>
            <a:ext cx="1465580" cy="767080"/>
            <a:chOff x="9274781" y="4687296"/>
            <a:chExt cx="1465580" cy="767080"/>
          </a:xfrm>
        </p:grpSpPr>
        <p:sp>
          <p:nvSpPr>
            <p:cNvPr id="35" name="文本框 34"/>
            <p:cNvSpPr txBox="1"/>
            <p:nvPr>
              <p:custDataLst>
                <p:tags r:id="rId14"/>
              </p:custDataLst>
            </p:nvPr>
          </p:nvSpPr>
          <p:spPr>
            <a:xfrm>
              <a:off x="9413211" y="4687296"/>
              <a:ext cx="1156750" cy="460375"/>
            </a:xfrm>
            <a:prstGeom prst="rect">
              <a:avLst/>
            </a:prstGeom>
            <a:noFill/>
          </p:spPr>
          <p:txBody>
            <a:bodyPr wrap="square" rtlCol="0">
              <a:spAutoFit/>
            </a:bodyPr>
            <a:lstStyle/>
            <a:p>
              <a:pPr algn="ctr"/>
              <a:r>
                <a:rPr lang="en-US" altLang="zh-CN" sz="2400" dirty="0">
                  <a:solidFill>
                    <a:schemeClr val="tx1">
                      <a:lumMod val="65000"/>
                      <a:lumOff val="35000"/>
                    </a:schemeClr>
                  </a:solidFill>
                  <a:latin typeface="微软雅黑" panose="020B0503020204020204" charset="-122"/>
                  <a:ea typeface="微软雅黑" panose="020B0503020204020204" charset="-122"/>
                  <a:sym typeface="+mn-ea"/>
                </a:rPr>
                <a:t>984</a:t>
              </a:r>
              <a:endParaRPr lang="en-US" altLang="zh-CN" sz="2400" dirty="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41" name="文本框 40"/>
            <p:cNvSpPr txBox="1"/>
            <p:nvPr>
              <p:custDataLst>
                <p:tags r:id="rId15"/>
              </p:custDataLst>
            </p:nvPr>
          </p:nvSpPr>
          <p:spPr>
            <a:xfrm>
              <a:off x="9274781" y="5147671"/>
              <a:ext cx="1465580" cy="306705"/>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charset="-122"/>
                  <a:ea typeface="微软雅黑" panose="020B0503020204020204" charset="-122"/>
                </a:rPr>
                <a:t>软件著作权</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（项）</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grpSp>
      <p:cxnSp>
        <p:nvCxnSpPr>
          <p:cNvPr id="54" name="直接连接符 53"/>
          <p:cNvCxnSpPr/>
          <p:nvPr>
            <p:custDataLst>
              <p:tags r:id="rId16"/>
            </p:custDataLst>
          </p:nvPr>
        </p:nvCxnSpPr>
        <p:spPr>
          <a:xfrm>
            <a:off x="9152696" y="4858907"/>
            <a:ext cx="0" cy="1116000"/>
          </a:xfrm>
          <a:prstGeom prst="line">
            <a:avLst/>
          </a:prstGeom>
          <a:ln w="9525">
            <a:solidFill>
              <a:schemeClr val="accent1">
                <a:lumMod val="50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custDataLst>
              <p:tags r:id="rId17"/>
            </p:custDataLst>
          </p:nvPr>
        </p:nvCxnSpPr>
        <p:spPr>
          <a:xfrm>
            <a:off x="7123236" y="4858907"/>
            <a:ext cx="0" cy="1116000"/>
          </a:xfrm>
          <a:prstGeom prst="line">
            <a:avLst/>
          </a:prstGeom>
          <a:ln w="9525">
            <a:solidFill>
              <a:schemeClr val="accent1">
                <a:lumMod val="50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custDataLst>
              <p:tags r:id="rId18"/>
            </p:custDataLst>
          </p:nvPr>
        </p:nvCxnSpPr>
        <p:spPr>
          <a:xfrm>
            <a:off x="5093776" y="4858907"/>
            <a:ext cx="0" cy="1116000"/>
          </a:xfrm>
          <a:prstGeom prst="line">
            <a:avLst/>
          </a:prstGeom>
          <a:ln w="9525">
            <a:solidFill>
              <a:schemeClr val="accent1">
                <a:lumMod val="50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custDataLst>
              <p:tags r:id="rId19"/>
            </p:custDataLst>
          </p:nvPr>
        </p:nvCxnSpPr>
        <p:spPr>
          <a:xfrm>
            <a:off x="2913186" y="4858907"/>
            <a:ext cx="0" cy="1116000"/>
          </a:xfrm>
          <a:prstGeom prst="line">
            <a:avLst/>
          </a:prstGeom>
          <a:ln w="9525">
            <a:solidFill>
              <a:schemeClr val="accent1">
                <a:lumMod val="50000"/>
                <a:alpha val="25000"/>
              </a:schemeClr>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6939915" y="6344285"/>
            <a:ext cx="4377690" cy="460375"/>
          </a:xfrm>
          <a:prstGeom prst="rect">
            <a:avLst/>
          </a:prstGeom>
          <a:noFill/>
        </p:spPr>
        <p:txBody>
          <a:bodyPr wrap="square" rtlCol="0">
            <a:spAutoFit/>
          </a:bodyPr>
          <a:p>
            <a:pPr algn="r"/>
            <a:r>
              <a:rPr lang="zh-CN" altLang="en-US" sz="1200">
                <a:latin typeface="微软雅黑" panose="020B0503020204020204" charset="-122"/>
                <a:ea typeface="微软雅黑" panose="020B0503020204020204" charset="-122"/>
                <a:cs typeface="微软雅黑" panose="020B0503020204020204" charset="-122"/>
                <a:sym typeface="+mn-ea"/>
              </a:rPr>
              <a:t>（数据</a:t>
            </a:r>
            <a:r>
              <a:rPr lang="zh-CN" altLang="en-US" sz="1200">
                <a:latin typeface="微软雅黑" panose="020B0503020204020204" charset="-122"/>
                <a:ea typeface="微软雅黑" panose="020B0503020204020204" charset="-122"/>
                <a:cs typeface="微软雅黑" panose="020B0503020204020204" charset="-122"/>
                <a:sym typeface="+mn-ea"/>
              </a:rPr>
              <a:t>截止</a:t>
            </a:r>
            <a:r>
              <a:rPr lang="en-US" altLang="zh-CN" sz="1200">
                <a:latin typeface="微软雅黑" panose="020B0503020204020204" charset="-122"/>
                <a:ea typeface="微软雅黑" panose="020B0503020204020204" charset="-122"/>
                <a:cs typeface="微软雅黑" panose="020B0503020204020204" charset="-122"/>
                <a:sym typeface="+mn-ea"/>
              </a:rPr>
              <a:t>2025</a:t>
            </a:r>
            <a:r>
              <a:rPr lang="zh-CN" altLang="en-US" sz="1200">
                <a:latin typeface="微软雅黑" panose="020B0503020204020204" charset="-122"/>
                <a:ea typeface="微软雅黑" panose="020B0503020204020204" charset="-122"/>
                <a:cs typeface="微软雅黑" panose="020B0503020204020204" charset="-122"/>
                <a:sym typeface="+mn-ea"/>
              </a:rPr>
              <a:t>年）</a:t>
            </a:r>
            <a:endParaRPr lang="zh-CN" altLang="en-US" sz="1200" noProof="1">
              <a:latin typeface="微软雅黑" panose="020B0503020204020204" charset="-122"/>
              <a:ea typeface="微软雅黑" panose="020B0503020204020204" charset="-122"/>
              <a:cs typeface="微软雅黑" panose="020B0503020204020204" charset="-122"/>
              <a:sym typeface="+mn-ea"/>
            </a:endParaRPr>
          </a:p>
          <a:p>
            <a:endParaRPr lang="zh-CN" altLang="en-US" sz="1200" noProof="1">
              <a:latin typeface="微软雅黑" panose="020B0503020204020204" charset="-122"/>
              <a:ea typeface="微软雅黑" panose="020B0503020204020204" charset="-122"/>
              <a:cs typeface="微软雅黑" panose="020B0503020204020204" charset="-122"/>
              <a:sym typeface="+mn-ea"/>
            </a:endParaRPr>
          </a:p>
        </p:txBody>
      </p:sp>
      <p:sp>
        <p:nvSpPr>
          <p:cNvPr id="20" name="文本框 19"/>
          <p:cNvSpPr txBox="1"/>
          <p:nvPr/>
        </p:nvSpPr>
        <p:spPr>
          <a:xfrm>
            <a:off x="919480" y="1536065"/>
            <a:ext cx="7748905" cy="523875"/>
          </a:xfrm>
          <a:prstGeom prst="rect">
            <a:avLst/>
          </a:prstGeom>
          <a:noFill/>
        </p:spPr>
        <p:txBody>
          <a:bodyPr wrap="square" rtlCol="0">
            <a:noAutofit/>
          </a:bodyPr>
          <a:p>
            <a:pPr marL="0" marR="0" lvl="0" indent="0" algn="l" defTabSz="914400" rtl="0" eaLnBrk="0" fontAlgn="auto" latinLnBrk="0" hangingPunct="0">
              <a:lnSpc>
                <a:spcPct val="100000"/>
              </a:lnSpc>
              <a:spcBef>
                <a:spcPts val="0"/>
              </a:spcBef>
              <a:spcAft>
                <a:spcPts val="0"/>
              </a:spcAft>
              <a:buClrTx/>
              <a:buSzTx/>
              <a:buFontTx/>
              <a:buNone/>
              <a:defRPr/>
            </a:pPr>
            <a:r>
              <a:rPr lang="en-US" altLang="zh-CN" sz="2400" dirty="0">
                <a:solidFill>
                  <a:schemeClr val="bg2">
                    <a:lumMod val="10000"/>
                  </a:schemeClr>
                </a:solidFill>
                <a:sym typeface="Segoe UI Symbol" panose="020B0502040204020203" charset="0"/>
              </a:rPr>
              <a:t>国内领先的ICT基础设施及AI应用方案提供商</a:t>
            </a:r>
            <a:endParaRPr lang="en-US" altLang="zh-CN" sz="2400" b="1" noProof="0" dirty="0">
              <a:ln>
                <a:noFill/>
              </a:ln>
              <a:solidFill>
                <a:schemeClr val="bg2">
                  <a:lumMod val="10000"/>
                </a:schemeClr>
              </a:solidFill>
              <a:effectLst/>
              <a:uLnTx/>
              <a:uFillTx/>
              <a:latin typeface="微软雅黑" panose="020B0503020204020204" charset="-122"/>
              <a:ea typeface="微软雅黑" panose="020B0503020204020204" charset="-122"/>
              <a:cs typeface="微软雅黑" panose="020B0503020204020204" charset="-122"/>
              <a:sym typeface="Segoe UI Symbol" panose="020B0502040204020203" charset="0"/>
            </a:endParaRPr>
          </a:p>
        </p:txBody>
      </p:sp>
      <p:sp>
        <p:nvSpPr>
          <p:cNvPr id="11" name="文本框 10"/>
          <p:cNvSpPr txBox="1"/>
          <p:nvPr>
            <p:custDataLst>
              <p:tags r:id="rId20"/>
            </p:custDataLst>
          </p:nvPr>
        </p:nvSpPr>
        <p:spPr>
          <a:xfrm>
            <a:off x="919480" y="2162175"/>
            <a:ext cx="5646420" cy="1595120"/>
          </a:xfrm>
          <a:prstGeom prst="rect">
            <a:avLst/>
          </a:prstGeom>
          <a:noFill/>
          <a:effectLst/>
        </p:spPr>
        <p:txBody>
          <a:bodyPr wrap="square" rtlCol="0">
            <a:noAutofit/>
          </a:bodyPr>
          <a:p>
            <a:pPr marR="0" defTabSz="914400" fontAlgn="auto">
              <a:lnSpc>
                <a:spcPct val="150000"/>
              </a:lnSpc>
              <a:spcBef>
                <a:spcPts val="0"/>
              </a:spcBef>
              <a:spcAft>
                <a:spcPts val="0"/>
              </a:spcAft>
              <a:buClr>
                <a:srgbClr val="2E75B6"/>
              </a:buClr>
              <a:buSzTx/>
              <a:buFont typeface="Wingdings" panose="05000000000000000000" charset="0"/>
            </a:pPr>
            <a:r>
              <a:rPr lang="zh-CN" altLang="en-US" sz="1400" noProof="0" dirty="0">
                <a:solidFill>
                  <a:schemeClr val="tx1">
                    <a:lumMod val="95000"/>
                    <a:lumOff val="5000"/>
                  </a:schemeClr>
                </a:solidFill>
                <a:latin typeface="微软雅黑" panose="020B0503020204020204" charset="-122"/>
                <a:ea typeface="微软雅黑" panose="020B0503020204020204" charset="-122"/>
                <a:cs typeface="+mn-ea"/>
              </a:rPr>
              <a:t>成立于</a:t>
            </a:r>
            <a:r>
              <a:rPr sz="1400" b="1" noProof="1">
                <a:solidFill>
                  <a:schemeClr val="bg2">
                    <a:lumMod val="10000"/>
                  </a:schemeClr>
                </a:solidFill>
                <a:latin typeface="微软雅黑" panose="020B0503020204020204" charset="-122"/>
                <a:ea typeface="微软雅黑" panose="020B0503020204020204" charset="-122"/>
                <a:cs typeface="微软雅黑" panose="020B0503020204020204" charset="-122"/>
              </a:rPr>
              <a:t>2000年</a:t>
            </a:r>
            <a:r>
              <a:rPr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a:t>
            </a:r>
            <a:r>
              <a:rPr sz="1400" b="1" noProof="1">
                <a:solidFill>
                  <a:schemeClr val="bg2">
                    <a:lumMod val="10000"/>
                  </a:schemeClr>
                </a:solidFill>
                <a:latin typeface="微软雅黑" panose="020B0503020204020204" charset="-122"/>
                <a:ea typeface="微软雅黑" panose="020B0503020204020204" charset="-122"/>
                <a:cs typeface="微软雅黑" panose="020B0503020204020204" charset="-122"/>
              </a:rPr>
              <a:t>2010年</a:t>
            </a:r>
            <a:r>
              <a:rPr sz="1400" noProof="1">
                <a:solidFill>
                  <a:schemeClr val="bg2">
                    <a:lumMod val="10000"/>
                  </a:schemeClr>
                </a:solidFill>
                <a:latin typeface="微软雅黑" panose="020B0503020204020204" charset="-122"/>
                <a:ea typeface="微软雅黑" panose="020B0503020204020204" charset="-122"/>
                <a:cs typeface="微软雅黑" panose="020B0503020204020204" charset="-122"/>
              </a:rPr>
              <a:t>深交所上市，</a:t>
            </a:r>
            <a:r>
              <a:rPr sz="1400" b="1" noProof="1">
                <a:solidFill>
                  <a:schemeClr val="bg2">
                    <a:lumMod val="10000"/>
                  </a:schemeClr>
                </a:solidFill>
                <a:latin typeface="微软雅黑" panose="020B0503020204020204" charset="-122"/>
                <a:ea typeface="微软雅黑" panose="020B0503020204020204" charset="-122"/>
                <a:cs typeface="微软雅黑" panose="020B0503020204020204" charset="-122"/>
              </a:rPr>
              <a:t>代码002396</a:t>
            </a:r>
            <a:endParaRPr sz="1400" noProof="1">
              <a:solidFill>
                <a:schemeClr val="bg2">
                  <a:lumMod val="10000"/>
                </a:schemeClr>
              </a:solidFill>
              <a:latin typeface="微软雅黑" panose="020B0503020204020204" charset="-122"/>
              <a:ea typeface="微软雅黑" panose="020B0503020204020204" charset="-122"/>
              <a:cs typeface="微软雅黑" panose="020B0503020204020204" charset="-122"/>
            </a:endParaRPr>
          </a:p>
          <a:p>
            <a:pPr marR="0" defTabSz="914400" fontAlgn="auto">
              <a:lnSpc>
                <a:spcPct val="150000"/>
              </a:lnSpc>
              <a:spcBef>
                <a:spcPts val="0"/>
              </a:spcBef>
              <a:spcAft>
                <a:spcPts val="0"/>
              </a:spcAft>
              <a:buClr>
                <a:srgbClr val="2E75B6"/>
              </a:buClr>
              <a:buSzTx/>
              <a:buFont typeface="Wingdings" panose="05000000000000000000" charset="0"/>
            </a:pPr>
            <a:r>
              <a:rPr sz="1400" noProof="1">
                <a:solidFill>
                  <a:schemeClr val="bg2">
                    <a:lumMod val="10000"/>
                  </a:schemeClr>
                </a:solidFill>
                <a:latin typeface="微软雅黑" panose="020B0503020204020204" charset="-122"/>
                <a:ea typeface="微软雅黑" panose="020B0503020204020204" charset="-122"/>
                <a:cs typeface="微软雅黑" panose="020B0503020204020204" charset="-122"/>
              </a:rPr>
              <a:t>子公司锐捷网络</a:t>
            </a:r>
            <a:r>
              <a:rPr lang="zh-CN" sz="1400" noProof="1">
                <a:solidFill>
                  <a:schemeClr val="bg2">
                    <a:lumMod val="10000"/>
                  </a:schemeClr>
                </a:solidFill>
                <a:latin typeface="微软雅黑" panose="020B0503020204020204" charset="-122"/>
                <a:ea typeface="微软雅黑" panose="020B0503020204020204" charset="-122"/>
                <a:cs typeface="微软雅黑" panose="020B0503020204020204" charset="-122"/>
              </a:rPr>
              <a:t>，</a:t>
            </a:r>
            <a:r>
              <a:rPr sz="1400" b="1" noProof="1">
                <a:solidFill>
                  <a:schemeClr val="bg2">
                    <a:lumMod val="10000"/>
                  </a:schemeClr>
                </a:solidFill>
                <a:latin typeface="微软雅黑" panose="020B0503020204020204" charset="-122"/>
                <a:ea typeface="微软雅黑" panose="020B0503020204020204" charset="-122"/>
                <a:cs typeface="微软雅黑" panose="020B0503020204020204" charset="-122"/>
              </a:rPr>
              <a:t>2022年</a:t>
            </a:r>
            <a:r>
              <a:rPr sz="1400" noProof="1">
                <a:solidFill>
                  <a:schemeClr val="bg2">
                    <a:lumMod val="10000"/>
                  </a:schemeClr>
                </a:solidFill>
                <a:latin typeface="微软雅黑" panose="020B0503020204020204" charset="-122"/>
                <a:ea typeface="微软雅黑" panose="020B0503020204020204" charset="-122"/>
                <a:cs typeface="微软雅黑" panose="020B0503020204020204" charset="-122"/>
              </a:rPr>
              <a:t>深交所</a:t>
            </a:r>
            <a:r>
              <a:rPr lang="zh-CN" sz="1400" noProof="1">
                <a:solidFill>
                  <a:schemeClr val="bg2">
                    <a:lumMod val="10000"/>
                  </a:schemeClr>
                </a:solidFill>
                <a:latin typeface="微软雅黑" panose="020B0503020204020204" charset="-122"/>
                <a:ea typeface="微软雅黑" panose="020B0503020204020204" charset="-122"/>
                <a:cs typeface="微软雅黑" panose="020B0503020204020204" charset="-122"/>
              </a:rPr>
              <a:t>上</a:t>
            </a:r>
            <a:r>
              <a:rPr sz="1400" noProof="1">
                <a:solidFill>
                  <a:schemeClr val="bg2">
                    <a:lumMod val="10000"/>
                  </a:schemeClr>
                </a:solidFill>
                <a:latin typeface="微软雅黑" panose="020B0503020204020204" charset="-122"/>
                <a:ea typeface="微软雅黑" panose="020B0503020204020204" charset="-122"/>
                <a:cs typeface="微软雅黑" panose="020B0503020204020204" charset="-122"/>
              </a:rPr>
              <a:t>市，</a:t>
            </a:r>
            <a:r>
              <a:rPr sz="1400" b="1" noProof="1">
                <a:solidFill>
                  <a:schemeClr val="bg2">
                    <a:lumMod val="10000"/>
                  </a:schemeClr>
                </a:solidFill>
                <a:latin typeface="微软雅黑" panose="020B0503020204020204" charset="-122"/>
                <a:ea typeface="微软雅黑" panose="020B0503020204020204" charset="-122"/>
                <a:cs typeface="微软雅黑" panose="020B0503020204020204" charset="-122"/>
              </a:rPr>
              <a:t>代码301165</a:t>
            </a:r>
            <a:endParaRPr sz="1400" b="1" noProof="1">
              <a:solidFill>
                <a:schemeClr val="bg2">
                  <a:lumMod val="10000"/>
                </a:schemeClr>
              </a:solidFill>
              <a:latin typeface="微软雅黑" panose="020B0503020204020204" charset="-122"/>
              <a:ea typeface="微软雅黑" panose="020B0503020204020204" charset="-122"/>
              <a:cs typeface="微软雅黑" panose="020B0503020204020204" charset="-122"/>
            </a:endParaRPr>
          </a:p>
          <a:p>
            <a:pPr marR="0" defTabSz="914400" fontAlgn="auto">
              <a:lnSpc>
                <a:spcPct val="200000"/>
              </a:lnSpc>
              <a:spcBef>
                <a:spcPts val="0"/>
              </a:spcBef>
              <a:spcAft>
                <a:spcPts val="0"/>
              </a:spcAft>
              <a:buClr>
                <a:srgbClr val="2E75B6"/>
              </a:buClr>
              <a:buSzTx/>
              <a:buFont typeface="Wingdings" panose="05000000000000000000" charset="0"/>
            </a:pPr>
            <a:r>
              <a:rPr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以</a:t>
            </a:r>
            <a:r>
              <a:rPr sz="1400" b="1">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“融合创新科技 构建智慧未来”</a:t>
            </a:r>
            <a:r>
              <a:rPr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为经营理念</a:t>
            </a:r>
            <a:endParaRPr sz="1400" noProof="1">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endParaRPr>
          </a:p>
          <a:p>
            <a:pPr marR="0" defTabSz="914400" fontAlgn="auto">
              <a:lnSpc>
                <a:spcPct val="150000"/>
              </a:lnSpc>
              <a:spcBef>
                <a:spcPts val="0"/>
              </a:spcBef>
              <a:spcAft>
                <a:spcPts val="0"/>
              </a:spcAft>
              <a:buClr>
                <a:srgbClr val="2E75B6"/>
              </a:buClr>
              <a:buSzTx/>
              <a:buFont typeface="Wingdings" panose="05000000000000000000" charset="0"/>
            </a:pPr>
            <a:r>
              <a:rPr lang="zh-CN"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为千行百业的</a:t>
            </a:r>
            <a:r>
              <a:rPr sz="1400" b="1">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数字化转型升级</a:t>
            </a:r>
            <a:r>
              <a:rPr lang="zh-CN"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赋能</a:t>
            </a:r>
            <a:endParaRPr lang="zh-CN" sz="1400" noProof="1">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endParaRPr>
          </a:p>
          <a:p>
            <a:pPr marR="0" defTabSz="914400" fontAlgn="auto">
              <a:lnSpc>
                <a:spcPct val="150000"/>
              </a:lnSpc>
              <a:spcBef>
                <a:spcPts val="0"/>
              </a:spcBef>
              <a:spcAft>
                <a:spcPts val="0"/>
              </a:spcAft>
              <a:buClr>
                <a:srgbClr val="2E75B6"/>
              </a:buClr>
              <a:buSzTx/>
              <a:buFont typeface="Wingdings" panose="05000000000000000000" charset="0"/>
            </a:pPr>
            <a:endParaRPr lang="zh-CN" sz="1400" b="1" noProof="1">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endParaRPr>
          </a:p>
        </p:txBody>
      </p:sp>
      <p:pic>
        <p:nvPicPr>
          <p:cNvPr id="7" name="图片 6" descr="数据分析屏幕显示"/>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788795" y="4298950"/>
            <a:ext cx="521335" cy="523240"/>
          </a:xfrm>
          <a:prstGeom prst="rect">
            <a:avLst/>
          </a:prstGeom>
        </p:spPr>
      </p:pic>
      <p:pic>
        <p:nvPicPr>
          <p:cNvPr id="8" name="图片 7" descr="研发"/>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3832860" y="4304348"/>
            <a:ext cx="510540" cy="512445"/>
          </a:xfrm>
          <a:prstGeom prst="rect">
            <a:avLst/>
          </a:prstGeom>
        </p:spPr>
      </p:pic>
      <p:pic>
        <p:nvPicPr>
          <p:cNvPr id="14" name="图片 13" descr="专利"/>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7855585" y="4331335"/>
            <a:ext cx="456565" cy="458470"/>
          </a:xfrm>
          <a:prstGeom prst="rect">
            <a:avLst/>
          </a:prstGeom>
        </p:spPr>
      </p:pic>
      <p:pic>
        <p:nvPicPr>
          <p:cNvPr id="9" name="图片 8" descr="人口"/>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5811520" y="4281805"/>
            <a:ext cx="535305" cy="535305"/>
          </a:xfrm>
          <a:prstGeom prst="rect">
            <a:avLst/>
          </a:prstGeom>
        </p:spPr>
      </p:pic>
      <p:pic>
        <p:nvPicPr>
          <p:cNvPr id="16" name="图片 15" descr="灯泡"/>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9831070" y="4265295"/>
            <a:ext cx="551815" cy="551815"/>
          </a:xfrm>
          <a:prstGeom prst="rect">
            <a:avLst/>
          </a:prstGeom>
        </p:spPr>
      </p:pic>
      <p:pic>
        <p:nvPicPr>
          <p:cNvPr id="22" name="图片 21" descr="20221013153059_1"/>
          <p:cNvPicPr>
            <a:picLocks noChangeAspect="1"/>
          </p:cNvPicPr>
          <p:nvPr/>
        </p:nvPicPr>
        <p:blipFill>
          <a:blip r:embed="rId31"/>
          <a:stretch>
            <a:fillRect/>
          </a:stretch>
        </p:blipFill>
        <p:spPr>
          <a:xfrm>
            <a:off x="7595235" y="1361440"/>
            <a:ext cx="3790315" cy="2527300"/>
          </a:xfrm>
          <a:prstGeom prst="rect">
            <a:avLst/>
          </a:prstGeom>
        </p:spPr>
      </p:pic>
      <p:sp>
        <p:nvSpPr>
          <p:cNvPr id="25" name="矩形 24"/>
          <p:cNvSpPr/>
          <p:nvPr/>
        </p:nvSpPr>
        <p:spPr>
          <a:xfrm>
            <a:off x="7582535" y="1361440"/>
            <a:ext cx="3803015" cy="2538730"/>
          </a:xfrm>
          <a:prstGeom prst="rect">
            <a:avLst/>
          </a:prstGeom>
          <a:gradFill>
            <a:gsLst>
              <a:gs pos="0">
                <a:srgbClr val="0764FD">
                  <a:alpha val="0"/>
                </a:srgbClr>
              </a:gs>
              <a:gs pos="100000">
                <a:srgbClr val="0764FD">
                  <a:alpha val="40000"/>
                </a:srgbClr>
              </a:gs>
            </a:gsLst>
            <a:lin ang="114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3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7" name="Freeform 5"/>
          <p:cNvSpPr/>
          <p:nvPr>
            <p:custDataLst>
              <p:tags r:id="rId1"/>
            </p:custDataLst>
          </p:nvPr>
        </p:nvSpPr>
        <p:spPr bwMode="auto">
          <a:xfrm>
            <a:off x="5473506" y="4511366"/>
            <a:ext cx="1099762" cy="1056314"/>
          </a:xfrm>
          <a:custGeom>
            <a:avLst/>
            <a:gdLst>
              <a:gd name="T0" fmla="*/ 625 w 810"/>
              <a:gd name="T1" fmla="*/ 0 h 778"/>
              <a:gd name="T2" fmla="*/ 810 w 810"/>
              <a:gd name="T3" fmla="*/ 626 h 778"/>
              <a:gd name="T4" fmla="*/ 186 w 810"/>
              <a:gd name="T5" fmla="*/ 778 h 778"/>
              <a:gd name="T6" fmla="*/ 0 w 810"/>
              <a:gd name="T7" fmla="*/ 150 h 778"/>
              <a:gd name="T8" fmla="*/ 625 w 810"/>
              <a:gd name="T9" fmla="*/ 0 h 778"/>
            </a:gdLst>
            <a:ahLst/>
            <a:cxnLst>
              <a:cxn ang="0">
                <a:pos x="T0" y="T1"/>
              </a:cxn>
              <a:cxn ang="0">
                <a:pos x="T2" y="T3"/>
              </a:cxn>
              <a:cxn ang="0">
                <a:pos x="T4" y="T5"/>
              </a:cxn>
              <a:cxn ang="0">
                <a:pos x="T6" y="T7"/>
              </a:cxn>
              <a:cxn ang="0">
                <a:pos x="T8" y="T9"/>
              </a:cxn>
            </a:cxnLst>
            <a:rect l="0" t="0" r="r" b="b"/>
            <a:pathLst>
              <a:path w="810" h="778">
                <a:moveTo>
                  <a:pt x="625" y="0"/>
                </a:moveTo>
                <a:lnTo>
                  <a:pt x="810" y="626"/>
                </a:lnTo>
                <a:lnTo>
                  <a:pt x="186" y="778"/>
                </a:lnTo>
                <a:lnTo>
                  <a:pt x="0" y="150"/>
                </a:lnTo>
                <a:lnTo>
                  <a:pt x="625" y="0"/>
                </a:lnTo>
                <a:close/>
              </a:path>
            </a:pathLst>
          </a:custGeom>
          <a:gradFill>
            <a:gsLst>
              <a:gs pos="0">
                <a:schemeClr val="accent1"/>
              </a:gs>
              <a:gs pos="100000">
                <a:schemeClr val="accent1">
                  <a:lumMod val="70000"/>
                  <a:lumOff val="30000"/>
                </a:schemeClr>
              </a:gs>
            </a:gsLst>
            <a:lin ang="20220000" scaled="0"/>
          </a:gradFill>
          <a:ln>
            <a:noFill/>
          </a:ln>
        </p:spPr>
        <p:txBody>
          <a:bodyPr vert="horz" wrap="square" lIns="91439" tIns="45719" rIns="91439" bIns="45719" numCol="1" anchor="t" anchorCtr="0" compatLnSpc="1">
            <a:noAutofit/>
          </a:bodyPr>
          <a:lstStyle/>
          <a:p>
            <a:pPr lvl="0" algn="l">
              <a:buClrTx/>
              <a:buSzTx/>
              <a:buFontTx/>
            </a:pPr>
            <a:endParaRPr lang="en-US" sz="1350">
              <a:sym typeface="+mn-ea"/>
            </a:endParaRPr>
          </a:p>
        </p:txBody>
      </p:sp>
      <p:sp>
        <p:nvSpPr>
          <p:cNvPr id="68" name="Freeform 6"/>
          <p:cNvSpPr/>
          <p:nvPr>
            <p:custDataLst>
              <p:tags r:id="rId2"/>
            </p:custDataLst>
          </p:nvPr>
        </p:nvSpPr>
        <p:spPr bwMode="auto">
          <a:xfrm>
            <a:off x="6319779" y="4279466"/>
            <a:ext cx="441534" cy="1081840"/>
          </a:xfrm>
          <a:custGeom>
            <a:avLst/>
            <a:gdLst>
              <a:gd name="T0" fmla="*/ 0 w 325"/>
              <a:gd name="T1" fmla="*/ 171 h 797"/>
              <a:gd name="T2" fmla="*/ 140 w 325"/>
              <a:gd name="T3" fmla="*/ 0 h 797"/>
              <a:gd name="T4" fmla="*/ 325 w 325"/>
              <a:gd name="T5" fmla="*/ 626 h 797"/>
              <a:gd name="T6" fmla="*/ 185 w 325"/>
              <a:gd name="T7" fmla="*/ 797 h 797"/>
              <a:gd name="T8" fmla="*/ 0 w 325"/>
              <a:gd name="T9" fmla="*/ 171 h 797"/>
            </a:gdLst>
            <a:ahLst/>
            <a:cxnLst>
              <a:cxn ang="0">
                <a:pos x="T0" y="T1"/>
              </a:cxn>
              <a:cxn ang="0">
                <a:pos x="T2" y="T3"/>
              </a:cxn>
              <a:cxn ang="0">
                <a:pos x="T4" y="T5"/>
              </a:cxn>
              <a:cxn ang="0">
                <a:pos x="T6" y="T7"/>
              </a:cxn>
              <a:cxn ang="0">
                <a:pos x="T8" y="T9"/>
              </a:cxn>
            </a:cxnLst>
            <a:rect l="0" t="0" r="r" b="b"/>
            <a:pathLst>
              <a:path w="325" h="797">
                <a:moveTo>
                  <a:pt x="0" y="171"/>
                </a:moveTo>
                <a:lnTo>
                  <a:pt x="140" y="0"/>
                </a:lnTo>
                <a:lnTo>
                  <a:pt x="325" y="626"/>
                </a:lnTo>
                <a:lnTo>
                  <a:pt x="185" y="797"/>
                </a:lnTo>
                <a:lnTo>
                  <a:pt x="0" y="171"/>
                </a:lnTo>
                <a:close/>
              </a:path>
            </a:pathLst>
          </a:custGeom>
          <a:gradFill>
            <a:gsLst>
              <a:gs pos="0">
                <a:schemeClr val="accent1">
                  <a:lumMod val="70000"/>
                  <a:lumOff val="30000"/>
                </a:schemeClr>
              </a:gs>
              <a:gs pos="100000">
                <a:schemeClr val="accent1">
                  <a:lumMod val="50000"/>
                  <a:lumOff val="50000"/>
                </a:schemeClr>
              </a:gs>
            </a:gsLst>
            <a:lin ang="3120000" scaled="0"/>
          </a:gradFill>
          <a:ln>
            <a:noFill/>
          </a:ln>
        </p:spPr>
        <p:txBody>
          <a:bodyPr vert="horz" wrap="square" lIns="91440" tIns="45720" rIns="91440" bIns="45720" numCol="1" anchor="t" anchorCtr="0" compatLnSpc="0">
            <a:noAutofit/>
          </a:bodyPr>
          <a:lstStyle/>
          <a:p>
            <a:pPr lvl="0" algn="ctr">
              <a:spcBef>
                <a:spcPts val="0"/>
              </a:spcBef>
              <a:spcAft>
                <a:spcPts val="0"/>
              </a:spcAft>
              <a:buClrTx/>
              <a:buSzTx/>
              <a:buFontTx/>
            </a:pPr>
            <a:endParaRPr lang="id-ID" sz="1350" noProof="0">
              <a:ln>
                <a:noFill/>
              </a:ln>
              <a:effectLst/>
              <a:uLnTx/>
              <a:uFillTx/>
              <a:sym typeface="+mn-ea"/>
            </a:endParaRPr>
          </a:p>
        </p:txBody>
      </p:sp>
      <p:sp>
        <p:nvSpPr>
          <p:cNvPr id="69" name="Freeform 7"/>
          <p:cNvSpPr/>
          <p:nvPr>
            <p:custDataLst>
              <p:tags r:id="rId3"/>
            </p:custDataLst>
          </p:nvPr>
        </p:nvSpPr>
        <p:spPr bwMode="auto">
          <a:xfrm>
            <a:off x="5471469" y="4284896"/>
            <a:ext cx="1038935" cy="435560"/>
          </a:xfrm>
          <a:custGeom>
            <a:avLst/>
            <a:gdLst>
              <a:gd name="T0" fmla="*/ 0 w 765"/>
              <a:gd name="T1" fmla="*/ 321 h 321"/>
              <a:gd name="T2" fmla="*/ 139 w 765"/>
              <a:gd name="T3" fmla="*/ 151 h 321"/>
              <a:gd name="T4" fmla="*/ 765 w 765"/>
              <a:gd name="T5" fmla="*/ 0 h 321"/>
              <a:gd name="T6" fmla="*/ 625 w 765"/>
              <a:gd name="T7" fmla="*/ 171 h 321"/>
              <a:gd name="T8" fmla="*/ 0 w 765"/>
              <a:gd name="T9" fmla="*/ 321 h 321"/>
            </a:gdLst>
            <a:ahLst/>
            <a:cxnLst>
              <a:cxn ang="0">
                <a:pos x="T0" y="T1"/>
              </a:cxn>
              <a:cxn ang="0">
                <a:pos x="T2" y="T3"/>
              </a:cxn>
              <a:cxn ang="0">
                <a:pos x="T4" y="T5"/>
              </a:cxn>
              <a:cxn ang="0">
                <a:pos x="T6" y="T7"/>
              </a:cxn>
              <a:cxn ang="0">
                <a:pos x="T8" y="T9"/>
              </a:cxn>
            </a:cxnLst>
            <a:rect l="0" t="0" r="r" b="b"/>
            <a:pathLst>
              <a:path w="765" h="321">
                <a:moveTo>
                  <a:pt x="0" y="321"/>
                </a:moveTo>
                <a:lnTo>
                  <a:pt x="139" y="151"/>
                </a:lnTo>
                <a:lnTo>
                  <a:pt x="765" y="0"/>
                </a:lnTo>
                <a:lnTo>
                  <a:pt x="625" y="171"/>
                </a:lnTo>
                <a:lnTo>
                  <a:pt x="0" y="321"/>
                </a:lnTo>
                <a:close/>
              </a:path>
            </a:pathLst>
          </a:custGeom>
          <a:gradFill>
            <a:gsLst>
              <a:gs pos="39000">
                <a:schemeClr val="accent1">
                  <a:lumMod val="75000"/>
                </a:schemeClr>
              </a:gs>
              <a:gs pos="100000">
                <a:schemeClr val="accent1"/>
              </a:gs>
            </a:gsLst>
            <a:lin ang="10800000" scaled="1"/>
          </a:gradFill>
          <a:ln>
            <a:noFill/>
          </a:ln>
        </p:spPr>
        <p:txBody>
          <a:bodyPr vert="horz" wrap="square" lIns="91439" tIns="45719" rIns="91439" bIns="45719" numCol="1" anchor="t" anchorCtr="0" compatLnSpc="1">
            <a:noAutofit/>
          </a:bodyPr>
          <a:lstStyle/>
          <a:p>
            <a:pPr lvl="0" algn="l">
              <a:buClrTx/>
              <a:buSzTx/>
              <a:buFontTx/>
            </a:pPr>
            <a:endParaRPr lang="en-US" sz="1350">
              <a:sym typeface="+mn-ea"/>
            </a:endParaRPr>
          </a:p>
        </p:txBody>
      </p:sp>
      <p:sp>
        <p:nvSpPr>
          <p:cNvPr id="71" name="Freeform 8"/>
          <p:cNvSpPr/>
          <p:nvPr>
            <p:custDataLst>
              <p:tags r:id="rId4"/>
            </p:custDataLst>
          </p:nvPr>
        </p:nvSpPr>
        <p:spPr bwMode="auto">
          <a:xfrm>
            <a:off x="5063471" y="2739799"/>
            <a:ext cx="982997" cy="1045452"/>
          </a:xfrm>
          <a:custGeom>
            <a:avLst/>
            <a:gdLst>
              <a:gd name="T0" fmla="*/ 724 w 724"/>
              <a:gd name="T1" fmla="*/ 123 h 770"/>
              <a:gd name="T2" fmla="*/ 631 w 724"/>
              <a:gd name="T3" fmla="*/ 770 h 770"/>
              <a:gd name="T4" fmla="*/ 0 w 724"/>
              <a:gd name="T5" fmla="*/ 647 h 770"/>
              <a:gd name="T6" fmla="*/ 94 w 724"/>
              <a:gd name="T7" fmla="*/ 0 h 770"/>
              <a:gd name="T8" fmla="*/ 724 w 724"/>
              <a:gd name="T9" fmla="*/ 123 h 770"/>
            </a:gdLst>
            <a:ahLst/>
            <a:cxnLst>
              <a:cxn ang="0">
                <a:pos x="T0" y="T1"/>
              </a:cxn>
              <a:cxn ang="0">
                <a:pos x="T2" y="T3"/>
              </a:cxn>
              <a:cxn ang="0">
                <a:pos x="T4" y="T5"/>
              </a:cxn>
              <a:cxn ang="0">
                <a:pos x="T6" y="T7"/>
              </a:cxn>
              <a:cxn ang="0">
                <a:pos x="T8" y="T9"/>
              </a:cxn>
            </a:cxnLst>
            <a:rect l="0" t="0" r="r" b="b"/>
            <a:pathLst>
              <a:path w="724" h="770">
                <a:moveTo>
                  <a:pt x="724" y="123"/>
                </a:moveTo>
                <a:lnTo>
                  <a:pt x="631" y="770"/>
                </a:lnTo>
                <a:lnTo>
                  <a:pt x="0" y="647"/>
                </a:lnTo>
                <a:lnTo>
                  <a:pt x="94" y="0"/>
                </a:lnTo>
                <a:lnTo>
                  <a:pt x="724" y="123"/>
                </a:lnTo>
                <a:close/>
              </a:path>
            </a:pathLst>
          </a:custGeom>
          <a:gradFill>
            <a:gsLst>
              <a:gs pos="0">
                <a:schemeClr val="accent1"/>
              </a:gs>
              <a:gs pos="100000">
                <a:schemeClr val="accent1">
                  <a:lumMod val="70000"/>
                  <a:lumOff val="30000"/>
                </a:schemeClr>
              </a:gs>
            </a:gsLst>
            <a:lin ang="180000" scaled="0"/>
          </a:gradFill>
          <a:ln>
            <a:noFill/>
          </a:ln>
        </p:spPr>
        <p:txBody>
          <a:bodyPr vert="horz" wrap="square" lIns="91439" tIns="45719" rIns="91439" bIns="45719" numCol="1" anchor="t" anchorCtr="0" compatLnSpc="1"/>
          <a:lstStyle/>
          <a:p>
            <a:endParaRPr lang="en-US" sz="1350"/>
          </a:p>
        </p:txBody>
      </p:sp>
      <p:sp>
        <p:nvSpPr>
          <p:cNvPr id="72" name="Freeform 9"/>
          <p:cNvSpPr/>
          <p:nvPr>
            <p:custDataLst>
              <p:tags r:id="rId5"/>
            </p:custDataLst>
          </p:nvPr>
        </p:nvSpPr>
        <p:spPr bwMode="auto">
          <a:xfrm>
            <a:off x="5917891" y="2775100"/>
            <a:ext cx="395371" cy="1010151"/>
          </a:xfrm>
          <a:custGeom>
            <a:avLst/>
            <a:gdLst>
              <a:gd name="T0" fmla="*/ 93 w 291"/>
              <a:gd name="T1" fmla="*/ 97 h 744"/>
              <a:gd name="T2" fmla="*/ 291 w 291"/>
              <a:gd name="T3" fmla="*/ 0 h 744"/>
              <a:gd name="T4" fmla="*/ 198 w 291"/>
              <a:gd name="T5" fmla="*/ 647 h 744"/>
              <a:gd name="T6" fmla="*/ 0 w 291"/>
              <a:gd name="T7" fmla="*/ 744 h 744"/>
              <a:gd name="T8" fmla="*/ 93 w 291"/>
              <a:gd name="T9" fmla="*/ 97 h 744"/>
            </a:gdLst>
            <a:ahLst/>
            <a:cxnLst>
              <a:cxn ang="0">
                <a:pos x="T0" y="T1"/>
              </a:cxn>
              <a:cxn ang="0">
                <a:pos x="T2" y="T3"/>
              </a:cxn>
              <a:cxn ang="0">
                <a:pos x="T4" y="T5"/>
              </a:cxn>
              <a:cxn ang="0">
                <a:pos x="T6" y="T7"/>
              </a:cxn>
              <a:cxn ang="0">
                <a:pos x="T8" y="T9"/>
              </a:cxn>
            </a:cxnLst>
            <a:rect l="0" t="0" r="r" b="b"/>
            <a:pathLst>
              <a:path w="291" h="744">
                <a:moveTo>
                  <a:pt x="93" y="97"/>
                </a:moveTo>
                <a:lnTo>
                  <a:pt x="291" y="0"/>
                </a:lnTo>
                <a:lnTo>
                  <a:pt x="198" y="647"/>
                </a:lnTo>
                <a:lnTo>
                  <a:pt x="0" y="744"/>
                </a:lnTo>
                <a:lnTo>
                  <a:pt x="93" y="97"/>
                </a:lnTo>
                <a:close/>
              </a:path>
            </a:pathLst>
          </a:custGeom>
          <a:gradFill>
            <a:gsLst>
              <a:gs pos="0">
                <a:schemeClr val="accent1">
                  <a:lumMod val="70000"/>
                  <a:lumOff val="30000"/>
                </a:schemeClr>
              </a:gs>
              <a:gs pos="100000">
                <a:schemeClr val="accent1">
                  <a:lumMod val="70000"/>
                  <a:lumOff val="30000"/>
                </a:schemeClr>
              </a:gs>
              <a:gs pos="54000">
                <a:schemeClr val="accent1">
                  <a:lumMod val="50000"/>
                  <a:lumOff val="50000"/>
                </a:schemeClr>
              </a:gs>
            </a:gsLst>
            <a:lin ang="13260000" scaled="0"/>
          </a:gradFill>
          <a:ln>
            <a:noFill/>
          </a:ln>
        </p:spPr>
        <p:txBody>
          <a:bodyPr vert="horz" wrap="square" lIns="91440" tIns="45720" rIns="91440" bIns="45720" numCol="1" anchor="t" anchorCtr="0" compatLnSpc="0">
            <a:noAutofit/>
          </a:bodyPr>
          <a:lstStyle/>
          <a:p>
            <a:pPr lvl="0" algn="ctr">
              <a:spcBef>
                <a:spcPts val="0"/>
              </a:spcBef>
              <a:spcAft>
                <a:spcPts val="0"/>
              </a:spcAft>
              <a:buClrTx/>
              <a:buSzTx/>
              <a:buFontTx/>
            </a:pPr>
            <a:endParaRPr lang="id-ID" sz="1350" noProof="0">
              <a:ln>
                <a:noFill/>
              </a:ln>
              <a:effectLst/>
              <a:uLnTx/>
              <a:uFillTx/>
              <a:sym typeface="+mn-ea"/>
            </a:endParaRPr>
          </a:p>
        </p:txBody>
      </p:sp>
      <p:sp>
        <p:nvSpPr>
          <p:cNvPr id="73" name="Freeform 10"/>
          <p:cNvSpPr/>
          <p:nvPr>
            <p:custDataLst>
              <p:tags r:id="rId6"/>
            </p:custDataLst>
          </p:nvPr>
        </p:nvSpPr>
        <p:spPr bwMode="auto">
          <a:xfrm>
            <a:off x="5189061" y="2610407"/>
            <a:ext cx="1124201" cy="298701"/>
          </a:xfrm>
          <a:custGeom>
            <a:avLst/>
            <a:gdLst>
              <a:gd name="T0" fmla="*/ 0 w 828"/>
              <a:gd name="T1" fmla="*/ 97 h 220"/>
              <a:gd name="T2" fmla="*/ 198 w 828"/>
              <a:gd name="T3" fmla="*/ 0 h 220"/>
              <a:gd name="T4" fmla="*/ 828 w 828"/>
              <a:gd name="T5" fmla="*/ 123 h 220"/>
              <a:gd name="T6" fmla="*/ 630 w 828"/>
              <a:gd name="T7" fmla="*/ 220 h 220"/>
              <a:gd name="T8" fmla="*/ 0 w 828"/>
              <a:gd name="T9" fmla="*/ 97 h 220"/>
            </a:gdLst>
            <a:ahLst/>
            <a:cxnLst>
              <a:cxn ang="0">
                <a:pos x="T0" y="T1"/>
              </a:cxn>
              <a:cxn ang="0">
                <a:pos x="T2" y="T3"/>
              </a:cxn>
              <a:cxn ang="0">
                <a:pos x="T4" y="T5"/>
              </a:cxn>
              <a:cxn ang="0">
                <a:pos x="T6" y="T7"/>
              </a:cxn>
              <a:cxn ang="0">
                <a:pos x="T8" y="T9"/>
              </a:cxn>
            </a:cxnLst>
            <a:rect l="0" t="0" r="r" b="b"/>
            <a:pathLst>
              <a:path w="828" h="220">
                <a:moveTo>
                  <a:pt x="0" y="97"/>
                </a:moveTo>
                <a:lnTo>
                  <a:pt x="198" y="0"/>
                </a:lnTo>
                <a:lnTo>
                  <a:pt x="828" y="123"/>
                </a:lnTo>
                <a:lnTo>
                  <a:pt x="630" y="220"/>
                </a:lnTo>
                <a:lnTo>
                  <a:pt x="0" y="97"/>
                </a:lnTo>
                <a:close/>
              </a:path>
            </a:pathLst>
          </a:custGeom>
          <a:gradFill>
            <a:gsLst>
              <a:gs pos="39000">
                <a:schemeClr val="accent1">
                  <a:lumMod val="75000"/>
                </a:schemeClr>
              </a:gs>
              <a:gs pos="100000">
                <a:schemeClr val="accent1"/>
              </a:gs>
            </a:gsLst>
            <a:lin ang="10800000" scaled="1"/>
          </a:gradFill>
          <a:ln>
            <a:noFill/>
          </a:ln>
        </p:spPr>
        <p:txBody>
          <a:bodyPr vert="horz" wrap="square" lIns="91439" tIns="45719" rIns="91439" bIns="45719" numCol="1" anchor="t" anchorCtr="0" compatLnSpc="1">
            <a:noAutofit/>
          </a:bodyPr>
          <a:lstStyle/>
          <a:p>
            <a:pPr lvl="0" algn="l">
              <a:buClrTx/>
              <a:buSzTx/>
              <a:buFontTx/>
            </a:pPr>
            <a:endParaRPr lang="en-US" sz="1350">
              <a:sym typeface="+mn-ea"/>
            </a:endParaRPr>
          </a:p>
        </p:txBody>
      </p:sp>
      <p:sp>
        <p:nvSpPr>
          <p:cNvPr id="75" name="Freeform 11"/>
          <p:cNvSpPr/>
          <p:nvPr>
            <p:custDataLst>
              <p:tags r:id="rId7"/>
            </p:custDataLst>
          </p:nvPr>
        </p:nvSpPr>
        <p:spPr bwMode="auto">
          <a:xfrm>
            <a:off x="5973829" y="1687830"/>
            <a:ext cx="1011238" cy="994945"/>
          </a:xfrm>
          <a:custGeom>
            <a:avLst/>
            <a:gdLst>
              <a:gd name="T0" fmla="*/ 601 w 745"/>
              <a:gd name="T1" fmla="*/ 0 h 733"/>
              <a:gd name="T2" fmla="*/ 745 w 745"/>
              <a:gd name="T3" fmla="*/ 641 h 733"/>
              <a:gd name="T4" fmla="*/ 142 w 745"/>
              <a:gd name="T5" fmla="*/ 733 h 733"/>
              <a:gd name="T6" fmla="*/ 0 w 745"/>
              <a:gd name="T7" fmla="*/ 91 h 733"/>
              <a:gd name="T8" fmla="*/ 601 w 745"/>
              <a:gd name="T9" fmla="*/ 0 h 733"/>
            </a:gdLst>
            <a:ahLst/>
            <a:cxnLst>
              <a:cxn ang="0">
                <a:pos x="T0" y="T1"/>
              </a:cxn>
              <a:cxn ang="0">
                <a:pos x="T2" y="T3"/>
              </a:cxn>
              <a:cxn ang="0">
                <a:pos x="T4" y="T5"/>
              </a:cxn>
              <a:cxn ang="0">
                <a:pos x="T6" y="T7"/>
              </a:cxn>
              <a:cxn ang="0">
                <a:pos x="T8" y="T9"/>
              </a:cxn>
            </a:cxnLst>
            <a:rect l="0" t="0" r="r" b="b"/>
            <a:pathLst>
              <a:path w="745" h="733">
                <a:moveTo>
                  <a:pt x="601" y="0"/>
                </a:moveTo>
                <a:lnTo>
                  <a:pt x="745" y="641"/>
                </a:lnTo>
                <a:lnTo>
                  <a:pt x="142" y="733"/>
                </a:lnTo>
                <a:lnTo>
                  <a:pt x="0" y="91"/>
                </a:lnTo>
                <a:lnTo>
                  <a:pt x="601" y="0"/>
                </a:lnTo>
                <a:close/>
              </a:path>
            </a:pathLst>
          </a:custGeom>
          <a:gradFill>
            <a:gsLst>
              <a:gs pos="0">
                <a:schemeClr val="accent1">
                  <a:lumMod val="30000"/>
                  <a:lumOff val="70000"/>
                </a:schemeClr>
              </a:gs>
              <a:gs pos="100000">
                <a:schemeClr val="accent1">
                  <a:lumMod val="30000"/>
                  <a:lumOff val="70000"/>
                </a:schemeClr>
              </a:gs>
            </a:gsLst>
            <a:lin ang="2700000" scaled="0"/>
          </a:gradFill>
          <a:ln>
            <a:noFill/>
          </a:ln>
        </p:spPr>
        <p:txBody>
          <a:bodyPr vert="horz" wrap="square" lIns="91440" tIns="45720" rIns="91440" bIns="45720" numCol="1" anchor="t" anchorCtr="0" compatLnSpc="0">
            <a:noAutofit/>
          </a:bodyPr>
          <a:lstStyle/>
          <a:p>
            <a:pPr lvl="0" algn="ctr">
              <a:spcBef>
                <a:spcPts val="0"/>
              </a:spcBef>
              <a:spcAft>
                <a:spcPts val="0"/>
              </a:spcAft>
              <a:buClrTx/>
              <a:buSzTx/>
              <a:buFontTx/>
            </a:pPr>
            <a:endParaRPr lang="id-ID" sz="1350" noProof="0">
              <a:ln>
                <a:noFill/>
              </a:ln>
              <a:effectLst/>
              <a:uLnTx/>
              <a:uFillTx/>
              <a:sym typeface="+mn-ea"/>
            </a:endParaRPr>
          </a:p>
        </p:txBody>
      </p:sp>
      <p:sp>
        <p:nvSpPr>
          <p:cNvPr id="76" name="Freeform 12"/>
          <p:cNvSpPr/>
          <p:nvPr>
            <p:custDataLst>
              <p:tags r:id="rId8"/>
            </p:custDataLst>
          </p:nvPr>
        </p:nvSpPr>
        <p:spPr bwMode="auto">
          <a:xfrm>
            <a:off x="5819048" y="2557864"/>
            <a:ext cx="1166019" cy="336717"/>
          </a:xfrm>
          <a:custGeom>
            <a:avLst/>
            <a:gdLst>
              <a:gd name="T0" fmla="*/ 859 w 859"/>
              <a:gd name="T1" fmla="*/ 0 h 248"/>
              <a:gd name="T2" fmla="*/ 603 w 859"/>
              <a:gd name="T3" fmla="*/ 156 h 248"/>
              <a:gd name="T4" fmla="*/ 0 w 859"/>
              <a:gd name="T5" fmla="*/ 248 h 248"/>
              <a:gd name="T6" fmla="*/ 256 w 859"/>
              <a:gd name="T7" fmla="*/ 92 h 248"/>
              <a:gd name="T8" fmla="*/ 859 w 859"/>
              <a:gd name="T9" fmla="*/ 0 h 248"/>
            </a:gdLst>
            <a:ahLst/>
            <a:cxnLst>
              <a:cxn ang="0">
                <a:pos x="T0" y="T1"/>
              </a:cxn>
              <a:cxn ang="0">
                <a:pos x="T2" y="T3"/>
              </a:cxn>
              <a:cxn ang="0">
                <a:pos x="T4" y="T5"/>
              </a:cxn>
              <a:cxn ang="0">
                <a:pos x="T6" y="T7"/>
              </a:cxn>
              <a:cxn ang="0">
                <a:pos x="T8" y="T9"/>
              </a:cxn>
            </a:cxnLst>
            <a:rect l="0" t="0" r="r" b="b"/>
            <a:pathLst>
              <a:path w="859" h="248">
                <a:moveTo>
                  <a:pt x="859" y="0"/>
                </a:moveTo>
                <a:lnTo>
                  <a:pt x="603" y="156"/>
                </a:lnTo>
                <a:lnTo>
                  <a:pt x="0" y="248"/>
                </a:lnTo>
                <a:lnTo>
                  <a:pt x="256" y="92"/>
                </a:lnTo>
                <a:lnTo>
                  <a:pt x="859" y="0"/>
                </a:lnTo>
                <a:close/>
              </a:path>
            </a:pathLst>
          </a:custGeom>
          <a:gradFill>
            <a:gsLst>
              <a:gs pos="0">
                <a:schemeClr val="accent1">
                  <a:lumMod val="80000"/>
                  <a:lumOff val="20000"/>
                </a:schemeClr>
              </a:gs>
              <a:gs pos="100000">
                <a:schemeClr val="accent1">
                  <a:lumMod val="80000"/>
                  <a:lumOff val="20000"/>
                </a:schemeClr>
              </a:gs>
            </a:gsLst>
            <a:lin ang="2700000" scaled="0"/>
          </a:gradFill>
          <a:ln>
            <a:noFill/>
          </a:ln>
        </p:spPr>
        <p:txBody>
          <a:bodyPr vert="horz" wrap="square" lIns="91440" tIns="45720" rIns="91440" bIns="45720" numCol="1" anchor="t" anchorCtr="0" compatLnSpc="0">
            <a:noAutofit/>
          </a:bodyPr>
          <a:lstStyle/>
          <a:p>
            <a:pPr lvl="0" algn="ctr">
              <a:spcBef>
                <a:spcPts val="0"/>
              </a:spcBef>
              <a:spcAft>
                <a:spcPts val="0"/>
              </a:spcAft>
              <a:buClrTx/>
              <a:buSzTx/>
              <a:buFontTx/>
            </a:pPr>
            <a:endParaRPr lang="id-ID" sz="1350" noProof="0">
              <a:ln>
                <a:noFill/>
              </a:ln>
              <a:effectLst/>
              <a:uLnTx/>
              <a:uFillTx/>
              <a:sym typeface="+mn-ea"/>
            </a:endParaRPr>
          </a:p>
        </p:txBody>
      </p:sp>
      <p:sp>
        <p:nvSpPr>
          <p:cNvPr id="77" name="Freeform 13"/>
          <p:cNvSpPr/>
          <p:nvPr>
            <p:custDataLst>
              <p:tags r:id="rId9"/>
            </p:custDataLst>
          </p:nvPr>
        </p:nvSpPr>
        <p:spPr bwMode="auto">
          <a:xfrm>
            <a:off x="5626250" y="1811112"/>
            <a:ext cx="540377" cy="1083469"/>
          </a:xfrm>
          <a:custGeom>
            <a:avLst/>
            <a:gdLst>
              <a:gd name="T0" fmla="*/ 398 w 398"/>
              <a:gd name="T1" fmla="*/ 642 h 798"/>
              <a:gd name="T2" fmla="*/ 142 w 398"/>
              <a:gd name="T3" fmla="*/ 798 h 798"/>
              <a:gd name="T4" fmla="*/ 0 w 398"/>
              <a:gd name="T5" fmla="*/ 157 h 798"/>
              <a:gd name="T6" fmla="*/ 256 w 398"/>
              <a:gd name="T7" fmla="*/ 0 h 798"/>
              <a:gd name="T8" fmla="*/ 398 w 398"/>
              <a:gd name="T9" fmla="*/ 642 h 798"/>
            </a:gdLst>
            <a:ahLst/>
            <a:cxnLst>
              <a:cxn ang="0">
                <a:pos x="T0" y="T1"/>
              </a:cxn>
              <a:cxn ang="0">
                <a:pos x="T2" y="T3"/>
              </a:cxn>
              <a:cxn ang="0">
                <a:pos x="T4" y="T5"/>
              </a:cxn>
              <a:cxn ang="0">
                <a:pos x="T6" y="T7"/>
              </a:cxn>
              <a:cxn ang="0">
                <a:pos x="T8" y="T9"/>
              </a:cxn>
            </a:cxnLst>
            <a:rect l="0" t="0" r="r" b="b"/>
            <a:pathLst>
              <a:path w="398" h="798">
                <a:moveTo>
                  <a:pt x="398" y="642"/>
                </a:moveTo>
                <a:lnTo>
                  <a:pt x="142" y="798"/>
                </a:lnTo>
                <a:lnTo>
                  <a:pt x="0" y="157"/>
                </a:lnTo>
                <a:lnTo>
                  <a:pt x="256" y="0"/>
                </a:lnTo>
                <a:lnTo>
                  <a:pt x="398" y="642"/>
                </a:lnTo>
                <a:close/>
              </a:path>
            </a:pathLst>
          </a:custGeom>
          <a:gradFill>
            <a:gsLst>
              <a:gs pos="0">
                <a:schemeClr val="accent1">
                  <a:lumMod val="95000"/>
                </a:schemeClr>
              </a:gs>
              <a:gs pos="100000">
                <a:schemeClr val="accent1"/>
              </a:gs>
            </a:gsLst>
            <a:lin ang="180000" scaled="0"/>
          </a:gradFill>
          <a:ln>
            <a:noFill/>
          </a:ln>
        </p:spPr>
        <p:txBody>
          <a:bodyPr vert="horz" wrap="square" lIns="91440" tIns="45720" rIns="91440" bIns="45720" numCol="1" anchor="t" anchorCtr="0" compatLnSpc="0">
            <a:noAutofit/>
          </a:bodyPr>
          <a:lstStyle/>
          <a:p>
            <a:pPr lvl="0" algn="ctr">
              <a:spcBef>
                <a:spcPts val="0"/>
              </a:spcBef>
              <a:spcAft>
                <a:spcPts val="0"/>
              </a:spcAft>
              <a:buClrTx/>
              <a:buSzTx/>
              <a:buFontTx/>
            </a:pPr>
            <a:endParaRPr lang="id-ID" sz="1350" noProof="0">
              <a:ln>
                <a:noFill/>
              </a:ln>
              <a:effectLst/>
              <a:uLnTx/>
              <a:uFillTx/>
              <a:sym typeface="+mn-ea"/>
            </a:endParaRPr>
          </a:p>
        </p:txBody>
      </p:sp>
      <p:sp>
        <p:nvSpPr>
          <p:cNvPr id="79" name="Freeform 14"/>
          <p:cNvSpPr/>
          <p:nvPr>
            <p:custDataLst>
              <p:tags r:id="rId10"/>
            </p:custDataLst>
          </p:nvPr>
        </p:nvSpPr>
        <p:spPr bwMode="auto">
          <a:xfrm>
            <a:off x="6143274" y="3457767"/>
            <a:ext cx="1098132" cy="1170364"/>
          </a:xfrm>
          <a:custGeom>
            <a:avLst/>
            <a:gdLst>
              <a:gd name="connsiteX0" fmla="*/ 1397 w 2022"/>
              <a:gd name="connsiteY0" fmla="*/ 0 h 2155"/>
              <a:gd name="connsiteX1" fmla="*/ 2022 w 2022"/>
              <a:gd name="connsiteY1" fmla="*/ 1460 h 2155"/>
              <a:gd name="connsiteX2" fmla="*/ 600 w 2022"/>
              <a:gd name="connsiteY2" fmla="*/ 2155 h 2155"/>
              <a:gd name="connsiteX3" fmla="*/ 0 w 2022"/>
              <a:gd name="connsiteY3" fmla="*/ 648 h 2155"/>
              <a:gd name="connsiteX4" fmla="*/ 1397 w 2022"/>
              <a:gd name="connsiteY4" fmla="*/ 0 h 2155"/>
            </a:gdLst>
            <a:ahLst/>
            <a:cxnLst>
              <a:cxn ang="0">
                <a:pos x="connsiteX0" y="connsiteY0"/>
              </a:cxn>
              <a:cxn ang="0">
                <a:pos x="connsiteX1" y="connsiteY1"/>
              </a:cxn>
              <a:cxn ang="0">
                <a:pos x="connsiteX2" y="connsiteY2"/>
              </a:cxn>
              <a:cxn ang="0">
                <a:pos x="connsiteX3" y="connsiteY3"/>
              </a:cxn>
              <a:cxn ang="0">
                <a:pos x="connsiteX4" y="connsiteY4"/>
              </a:cxn>
            </a:cxnLst>
            <a:rect l="0" t="0" r="r" b="b"/>
            <a:pathLst>
              <a:path w="2022" h="2155">
                <a:moveTo>
                  <a:pt x="1397" y="0"/>
                </a:moveTo>
                <a:lnTo>
                  <a:pt x="2022" y="1460"/>
                </a:lnTo>
                <a:lnTo>
                  <a:pt x="600" y="2155"/>
                </a:lnTo>
                <a:lnTo>
                  <a:pt x="0" y="648"/>
                </a:lnTo>
                <a:lnTo>
                  <a:pt x="1397" y="0"/>
                </a:lnTo>
                <a:close/>
              </a:path>
            </a:pathLst>
          </a:custGeom>
          <a:gradFill>
            <a:gsLst>
              <a:gs pos="0">
                <a:schemeClr val="accent1">
                  <a:lumMod val="40000"/>
                  <a:lumOff val="60000"/>
                </a:schemeClr>
              </a:gs>
              <a:gs pos="100000">
                <a:schemeClr val="accent1">
                  <a:lumMod val="40000"/>
                  <a:lumOff val="60000"/>
                </a:schemeClr>
              </a:gs>
            </a:gsLst>
            <a:lin ang="2700000" scaled="0"/>
          </a:gradFill>
          <a:ln>
            <a:noFill/>
          </a:ln>
        </p:spPr>
        <p:txBody>
          <a:bodyPr vert="horz" wrap="square" lIns="91440" tIns="45720" rIns="91440" bIns="45720" numCol="1" anchor="t" anchorCtr="0" compatLnSpc="0">
            <a:noAutofit/>
          </a:bodyPr>
          <a:lstStyle/>
          <a:p>
            <a:pPr lvl="0" algn="ctr">
              <a:spcBef>
                <a:spcPts val="0"/>
              </a:spcBef>
              <a:spcAft>
                <a:spcPts val="0"/>
              </a:spcAft>
              <a:buClrTx/>
              <a:buSzTx/>
              <a:buFontTx/>
            </a:pPr>
            <a:endParaRPr lang="id-ID" sz="1350" noProof="0">
              <a:ln>
                <a:noFill/>
              </a:ln>
              <a:effectLst/>
              <a:uLnTx/>
              <a:uFillTx/>
              <a:sym typeface="+mn-ea"/>
            </a:endParaRPr>
          </a:p>
        </p:txBody>
      </p:sp>
      <p:sp>
        <p:nvSpPr>
          <p:cNvPr id="80" name="Freeform 15"/>
          <p:cNvSpPr/>
          <p:nvPr>
            <p:custDataLst>
              <p:tags r:id="rId11"/>
            </p:custDataLst>
          </p:nvPr>
        </p:nvSpPr>
        <p:spPr bwMode="auto">
          <a:xfrm>
            <a:off x="5756593" y="3756468"/>
            <a:ext cx="713080" cy="871663"/>
          </a:xfrm>
          <a:custGeom>
            <a:avLst/>
            <a:gdLst>
              <a:gd name="T0" fmla="*/ 525 w 525"/>
              <a:gd name="T1" fmla="*/ 642 h 642"/>
              <a:gd name="T2" fmla="*/ 240 w 525"/>
              <a:gd name="T3" fmla="*/ 603 h 642"/>
              <a:gd name="T4" fmla="*/ 0 w 525"/>
              <a:gd name="T5" fmla="*/ 0 h 642"/>
              <a:gd name="T6" fmla="*/ 285 w 525"/>
              <a:gd name="T7" fmla="*/ 39 h 642"/>
              <a:gd name="T8" fmla="*/ 525 w 525"/>
              <a:gd name="T9" fmla="*/ 642 h 642"/>
            </a:gdLst>
            <a:ahLst/>
            <a:cxnLst>
              <a:cxn ang="0">
                <a:pos x="T0" y="T1"/>
              </a:cxn>
              <a:cxn ang="0">
                <a:pos x="T2" y="T3"/>
              </a:cxn>
              <a:cxn ang="0">
                <a:pos x="T4" y="T5"/>
              </a:cxn>
              <a:cxn ang="0">
                <a:pos x="T6" y="T7"/>
              </a:cxn>
              <a:cxn ang="0">
                <a:pos x="T8" y="T9"/>
              </a:cxn>
            </a:cxnLst>
            <a:rect l="0" t="0" r="r" b="b"/>
            <a:pathLst>
              <a:path w="525" h="642">
                <a:moveTo>
                  <a:pt x="525" y="642"/>
                </a:moveTo>
                <a:lnTo>
                  <a:pt x="240" y="603"/>
                </a:lnTo>
                <a:lnTo>
                  <a:pt x="0" y="0"/>
                </a:lnTo>
                <a:lnTo>
                  <a:pt x="285" y="39"/>
                </a:lnTo>
                <a:lnTo>
                  <a:pt x="525" y="642"/>
                </a:lnTo>
                <a:close/>
              </a:path>
            </a:pathLst>
          </a:custGeom>
          <a:gradFill>
            <a:gsLst>
              <a:gs pos="0">
                <a:schemeClr val="accent1">
                  <a:lumMod val="90000"/>
                </a:schemeClr>
              </a:gs>
              <a:gs pos="100000">
                <a:schemeClr val="accent1"/>
              </a:gs>
            </a:gsLst>
            <a:lin ang="16800000" scaled="0"/>
          </a:gradFill>
          <a:ln>
            <a:noFill/>
          </a:ln>
        </p:spPr>
        <p:txBody>
          <a:bodyPr vert="horz" wrap="square" lIns="91440" tIns="45720" rIns="91440" bIns="45720" numCol="1" anchor="t" anchorCtr="0" compatLnSpc="0">
            <a:noAutofit/>
          </a:bodyPr>
          <a:lstStyle/>
          <a:p>
            <a:pPr lvl="0" algn="ctr">
              <a:spcBef>
                <a:spcPts val="0"/>
              </a:spcBef>
              <a:spcAft>
                <a:spcPts val="0"/>
              </a:spcAft>
              <a:buClrTx/>
              <a:buSzTx/>
              <a:buFontTx/>
            </a:pPr>
            <a:endParaRPr lang="id-ID" sz="1350" noProof="0">
              <a:ln>
                <a:noFill/>
              </a:ln>
              <a:effectLst/>
              <a:uLnTx/>
              <a:uFillTx/>
              <a:sym typeface="+mn-ea"/>
            </a:endParaRPr>
          </a:p>
        </p:txBody>
      </p:sp>
      <p:sp>
        <p:nvSpPr>
          <p:cNvPr id="81" name="Freeform 16"/>
          <p:cNvSpPr/>
          <p:nvPr>
            <p:custDataLst>
              <p:tags r:id="rId12"/>
            </p:custDataLst>
          </p:nvPr>
        </p:nvSpPr>
        <p:spPr bwMode="auto">
          <a:xfrm>
            <a:off x="5756593" y="3394632"/>
            <a:ext cx="1143209" cy="417095"/>
          </a:xfrm>
          <a:custGeom>
            <a:avLst/>
            <a:gdLst>
              <a:gd name="connsiteX0" fmla="*/ 713 w 2105"/>
              <a:gd name="connsiteY0" fmla="*/ 768 h 768"/>
              <a:gd name="connsiteX1" fmla="*/ 0 w 2105"/>
              <a:gd name="connsiteY1" fmla="*/ 671 h 768"/>
              <a:gd name="connsiteX2" fmla="*/ 1431 w 2105"/>
              <a:gd name="connsiteY2" fmla="*/ 0 h 768"/>
              <a:gd name="connsiteX3" fmla="*/ 2105 w 2105"/>
              <a:gd name="connsiteY3" fmla="*/ 119 h 768"/>
              <a:gd name="connsiteX4" fmla="*/ 713 w 2105"/>
              <a:gd name="connsiteY4" fmla="*/ 768 h 768"/>
            </a:gdLst>
            <a:ahLst/>
            <a:cxnLst>
              <a:cxn ang="0">
                <a:pos x="connsiteX0" y="connsiteY0"/>
              </a:cxn>
              <a:cxn ang="0">
                <a:pos x="connsiteX1" y="connsiteY1"/>
              </a:cxn>
              <a:cxn ang="0">
                <a:pos x="connsiteX2" y="connsiteY2"/>
              </a:cxn>
              <a:cxn ang="0">
                <a:pos x="connsiteX3" y="connsiteY3"/>
              </a:cxn>
              <a:cxn ang="0">
                <a:pos x="connsiteX4" y="connsiteY4"/>
              </a:cxn>
            </a:cxnLst>
            <a:rect l="0" t="0" r="r" b="b"/>
            <a:pathLst>
              <a:path w="2105" h="768">
                <a:moveTo>
                  <a:pt x="713" y="768"/>
                </a:moveTo>
                <a:lnTo>
                  <a:pt x="0" y="671"/>
                </a:lnTo>
                <a:lnTo>
                  <a:pt x="1431" y="0"/>
                </a:lnTo>
                <a:lnTo>
                  <a:pt x="2105" y="119"/>
                </a:lnTo>
                <a:lnTo>
                  <a:pt x="713" y="768"/>
                </a:lnTo>
                <a:close/>
              </a:path>
            </a:pathLst>
          </a:custGeom>
          <a:gradFill>
            <a:gsLst>
              <a:gs pos="0">
                <a:schemeClr val="accent1">
                  <a:lumMod val="90000"/>
                  <a:lumOff val="10000"/>
                </a:schemeClr>
              </a:gs>
              <a:gs pos="100000">
                <a:schemeClr val="accent1">
                  <a:lumMod val="90000"/>
                  <a:lumOff val="10000"/>
                </a:schemeClr>
              </a:gs>
            </a:gsLst>
            <a:lin ang="2700000" scaled="0"/>
          </a:gradFill>
          <a:ln>
            <a:noFill/>
          </a:ln>
        </p:spPr>
        <p:txBody>
          <a:bodyPr vert="horz" wrap="square" lIns="91440" tIns="45720" rIns="91440" bIns="45720" numCol="1" anchor="t" anchorCtr="0" compatLnSpc="0">
            <a:noAutofit/>
          </a:bodyPr>
          <a:lstStyle/>
          <a:p>
            <a:pPr lvl="0" algn="ctr">
              <a:spcBef>
                <a:spcPts val="0"/>
              </a:spcBef>
              <a:spcAft>
                <a:spcPts val="0"/>
              </a:spcAft>
              <a:buClrTx/>
              <a:buSzTx/>
              <a:buFontTx/>
            </a:pPr>
            <a:endParaRPr lang="id-ID" sz="1350" noProof="0">
              <a:ln>
                <a:noFill/>
              </a:ln>
              <a:effectLst/>
              <a:uLnTx/>
              <a:uFillTx/>
              <a:sym typeface="+mn-ea"/>
            </a:endParaRPr>
          </a:p>
        </p:txBody>
      </p:sp>
      <p:cxnSp>
        <p:nvCxnSpPr>
          <p:cNvPr id="89" name="Straight Connector 28"/>
          <p:cNvCxnSpPr/>
          <p:nvPr>
            <p:custDataLst>
              <p:tags r:id="rId13"/>
            </p:custDataLst>
          </p:nvPr>
        </p:nvCxnSpPr>
        <p:spPr>
          <a:xfrm flipH="1" flipV="1">
            <a:off x="377215" y="4307690"/>
            <a:ext cx="5388610" cy="4445"/>
          </a:xfrm>
          <a:prstGeom prst="line">
            <a:avLst/>
          </a:prstGeom>
          <a:ln w="19050">
            <a:solidFill>
              <a:srgbClr val="0070C0"/>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90" name="Straight Connector 29"/>
          <p:cNvCxnSpPr/>
          <p:nvPr>
            <p:custDataLst>
              <p:tags r:id="rId14"/>
            </p:custDataLst>
          </p:nvPr>
        </p:nvCxnSpPr>
        <p:spPr>
          <a:xfrm flipH="1" flipV="1">
            <a:off x="377399" y="2020645"/>
            <a:ext cx="5180965" cy="5080"/>
          </a:xfrm>
          <a:prstGeom prst="line">
            <a:avLst/>
          </a:prstGeom>
          <a:ln w="19050">
            <a:solidFill>
              <a:srgbClr val="0070C0"/>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cxnSp>
        <p:nvCxnSpPr>
          <p:cNvPr id="91" name="Straight Connector 30"/>
          <p:cNvCxnSpPr/>
          <p:nvPr>
            <p:custDataLst>
              <p:tags r:id="rId15"/>
            </p:custDataLst>
          </p:nvPr>
        </p:nvCxnSpPr>
        <p:spPr>
          <a:xfrm flipV="1">
            <a:off x="6824312" y="4978383"/>
            <a:ext cx="3789045" cy="19050"/>
          </a:xfrm>
          <a:prstGeom prst="line">
            <a:avLst/>
          </a:prstGeom>
          <a:ln w="19050">
            <a:solidFill>
              <a:srgbClr val="0070C0"/>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4" name="Straight Connector 30"/>
          <p:cNvCxnSpPr/>
          <p:nvPr>
            <p:custDataLst>
              <p:tags r:id="rId16"/>
            </p:custDataLst>
          </p:nvPr>
        </p:nvCxnSpPr>
        <p:spPr>
          <a:xfrm flipV="1">
            <a:off x="6382235" y="3119504"/>
            <a:ext cx="4220845" cy="3175"/>
          </a:xfrm>
          <a:prstGeom prst="line">
            <a:avLst/>
          </a:prstGeom>
          <a:ln w="19050">
            <a:solidFill>
              <a:srgbClr val="0070C0"/>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377190" y="1500505"/>
            <a:ext cx="3448685" cy="460375"/>
          </a:xfrm>
          <a:prstGeom prst="rect">
            <a:avLst/>
          </a:prstGeom>
          <a:noFill/>
        </p:spPr>
        <p:txBody>
          <a:bodyPr wrap="square" rtlCol="0" anchor="t">
            <a:spAutoFit/>
          </a:bodyPr>
          <a:p>
            <a:r>
              <a:rPr kumimoji="1" lang="zh-CN" altLang="en-US" b="1" smtClean="0">
                <a:solidFill>
                  <a:srgbClr val="0070C0"/>
                </a:solidFill>
                <a:latin typeface="微软雅黑" panose="020B0503020204020204" charset="-122"/>
                <a:ea typeface="微软雅黑" panose="020B0503020204020204" charset="-122"/>
                <a:sym typeface="+mn-ea"/>
              </a:rPr>
              <a:t>瘦客户机</a:t>
            </a:r>
            <a:r>
              <a:rPr kumimoji="1" lang="en-US" altLang="zh-CN" b="1" dirty="0">
                <a:solidFill>
                  <a:srgbClr val="455866"/>
                </a:solidFill>
                <a:latin typeface="微软雅黑" panose="020B0503020204020204" charset="-122"/>
                <a:ea typeface="微软雅黑" panose="020B0503020204020204" charset="-122"/>
                <a:sym typeface="+mn-ea"/>
              </a:rPr>
              <a:t> </a:t>
            </a:r>
            <a:r>
              <a:rPr kumimoji="1" sz="2400" b="1" dirty="0">
                <a:solidFill>
                  <a:srgbClr val="D70F39"/>
                </a:solidFill>
                <a:latin typeface="微软雅黑" panose="020B0503020204020204" charset="-122"/>
                <a:ea typeface="微软雅黑" panose="020B0503020204020204" charset="-122"/>
                <a:sym typeface="+mn-ea"/>
              </a:rPr>
              <a:t>全球</a:t>
            </a:r>
            <a:r>
              <a:rPr kumimoji="1" lang="zh-CN" altLang="en-US" b="1" dirty="0">
                <a:solidFill>
                  <a:srgbClr val="416E9B"/>
                </a:solidFill>
                <a:latin typeface="微软雅黑" panose="020B0503020204020204" charset="-122"/>
                <a:ea typeface="微软雅黑" panose="020B0503020204020204" charset="-122"/>
                <a:sym typeface="+mn-ea"/>
              </a:rPr>
              <a:t> </a:t>
            </a:r>
            <a:r>
              <a:rPr kumimoji="1" sz="2400" b="1" dirty="0">
                <a:solidFill>
                  <a:srgbClr val="D70F39"/>
                </a:solidFill>
                <a:latin typeface="微软雅黑" panose="020B0503020204020204" charset="-122"/>
                <a:ea typeface="微软雅黑" panose="020B0503020204020204" charset="-122"/>
                <a:sym typeface="+mn-ea"/>
              </a:rPr>
              <a:t>TOP1</a:t>
            </a:r>
            <a:endParaRPr kumimoji="1" lang="zh-CN" altLang="en-US" sz="2400" b="1" dirty="0">
              <a:solidFill>
                <a:srgbClr val="D70F39"/>
              </a:solidFill>
              <a:latin typeface="微软雅黑" panose="020B0503020204020204" charset="-122"/>
              <a:ea typeface="微软雅黑" panose="020B0503020204020204" charset="-122"/>
              <a:sym typeface="+mn-ea"/>
            </a:endParaRPr>
          </a:p>
        </p:txBody>
      </p:sp>
      <p:sp>
        <p:nvSpPr>
          <p:cNvPr id="20" name="文本框 19"/>
          <p:cNvSpPr txBox="1"/>
          <p:nvPr/>
        </p:nvSpPr>
        <p:spPr>
          <a:xfrm>
            <a:off x="350520" y="2049780"/>
            <a:ext cx="5344795" cy="998855"/>
          </a:xfrm>
          <a:prstGeom prst="rect">
            <a:avLst/>
          </a:prstGeom>
          <a:noFill/>
        </p:spPr>
        <p:txBody>
          <a:bodyPr wrap="square" rtlCol="0" anchor="t">
            <a:spAutoFit/>
          </a:bodyPr>
          <a:p>
            <a:pPr marL="0" indent="0" algn="l" defTabSz="914400" fontAlgn="auto">
              <a:lnSpc>
                <a:spcPct val="100000"/>
              </a:lnSpc>
              <a:spcBef>
                <a:spcPts val="600"/>
              </a:spcBef>
              <a:spcAft>
                <a:spcPts val="600"/>
              </a:spcAft>
              <a:buClr>
                <a:srgbClr val="D61639"/>
              </a:buClr>
              <a:buSzPct val="50000"/>
              <a:buFontTx/>
              <a:buNone/>
              <a:tabLst>
                <a:tab pos="89535" algn="l"/>
              </a:tabLst>
              <a:defRPr/>
            </a:pPr>
            <a:r>
              <a:rPr kumimoji="1" lang="en-US" altLang="zh-CN" sz="1300" b="1" smtClean="0">
                <a:solidFill>
                  <a:srgbClr val="0070C0"/>
                </a:solidFill>
                <a:latin typeface="微软雅黑" panose="020B0503020204020204" charset="-122"/>
                <a:ea typeface="微软雅黑" panose="020B0503020204020204" charset="-122"/>
                <a:sym typeface="+mn-ea"/>
              </a:rPr>
              <a:t>连续3年</a:t>
            </a:r>
            <a:r>
              <a:rPr kumimoji="1" lang="zh-CN" altLang="en-US" sz="1300"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全球瘦客户机市场</a:t>
            </a:r>
            <a:r>
              <a:rPr kumimoji="1" lang="zh-CN" altLang="zh-CN" sz="1300" b="1" dirty="0">
                <a:solidFill>
                  <a:srgbClr val="D70F39"/>
                </a:solidFill>
                <a:latin typeface="Arial" panose="020B0604020202020204" pitchFamily="34" charset="0"/>
                <a:ea typeface="微软雅黑" panose="020B0503020204020204" charset="-122"/>
                <a:cs typeface="Arial" panose="020B0604020202020204" pitchFamily="34" charset="0"/>
                <a:sym typeface="+mn-ea"/>
              </a:rPr>
              <a:t>出货量</a:t>
            </a:r>
            <a:r>
              <a:rPr kumimoji="1" lang="en-US" altLang="zh-CN" sz="1300" b="1" dirty="0">
                <a:solidFill>
                  <a:srgbClr val="D70F39"/>
                </a:solidFill>
                <a:latin typeface="Arial" panose="020B0604020202020204" pitchFamily="34" charset="0"/>
                <a:ea typeface="微软雅黑" panose="020B0503020204020204" charset="-122"/>
                <a:cs typeface="Arial" panose="020B0604020202020204" pitchFamily="34" charset="0"/>
                <a:sym typeface="+mn-ea"/>
              </a:rPr>
              <a:t> </a:t>
            </a:r>
            <a:r>
              <a:rPr kumimoji="1" lang="zh-CN" altLang="zh-CN" sz="1300" b="1" dirty="0">
                <a:solidFill>
                  <a:srgbClr val="D70F39"/>
                </a:solidFill>
                <a:latin typeface="Arial" panose="020B0604020202020204" pitchFamily="34" charset="0"/>
                <a:ea typeface="微软雅黑" panose="020B0503020204020204" charset="-122"/>
                <a:cs typeface="Arial" panose="020B0604020202020204" pitchFamily="34" charset="0"/>
                <a:sym typeface="+mn-ea"/>
              </a:rPr>
              <a:t>第</a:t>
            </a:r>
            <a:r>
              <a:rPr kumimoji="1" lang="zh-CN" sz="1300" b="1" dirty="0">
                <a:solidFill>
                  <a:srgbClr val="D70F39"/>
                </a:solidFill>
                <a:latin typeface="Arial" panose="020B0604020202020204" pitchFamily="34" charset="0"/>
                <a:ea typeface="微软雅黑" panose="020B0503020204020204" charset="-122"/>
                <a:cs typeface="Arial" panose="020B0604020202020204" pitchFamily="34" charset="0"/>
                <a:sym typeface="+mn-ea"/>
              </a:rPr>
              <a:t>一</a:t>
            </a:r>
            <a:endParaRPr kumimoji="1" lang="zh-CN" altLang="zh-CN" sz="1300" b="1" dirty="0">
              <a:solidFill>
                <a:srgbClr val="D70F39"/>
              </a:solidFill>
              <a:latin typeface="Arial" panose="020B0604020202020204" pitchFamily="34" charset="0"/>
              <a:ea typeface="微软雅黑" panose="020B0503020204020204" charset="-122"/>
              <a:cs typeface="Arial" panose="020B0604020202020204" pitchFamily="34" charset="0"/>
            </a:endParaRPr>
          </a:p>
          <a:p>
            <a:pPr marL="0" lvl="1" indent="0" algn="l" defTabSz="914400" fontAlgn="auto">
              <a:lnSpc>
                <a:spcPct val="100000"/>
              </a:lnSpc>
              <a:spcBef>
                <a:spcPts val="600"/>
              </a:spcBef>
              <a:spcAft>
                <a:spcPts val="600"/>
              </a:spcAft>
              <a:buClr>
                <a:srgbClr val="D61639"/>
              </a:buClr>
              <a:buSzPct val="50000"/>
              <a:buFontTx/>
              <a:buNone/>
              <a:tabLst>
                <a:tab pos="89535" algn="l"/>
              </a:tabLst>
              <a:defRPr/>
            </a:pPr>
            <a:r>
              <a:rPr kumimoji="1" lang="zh-CN" altLang="en-US" sz="1300" b="1" smtClean="0">
                <a:solidFill>
                  <a:srgbClr val="0070C0"/>
                </a:solidFill>
                <a:latin typeface="微软雅黑" panose="020B0503020204020204" charset="-122"/>
                <a:ea typeface="微软雅黑" panose="020B0503020204020204" charset="-122"/>
                <a:sym typeface="+mn-ea"/>
              </a:rPr>
              <a:t>连续</a:t>
            </a:r>
            <a:r>
              <a:rPr kumimoji="1" lang="en-US" altLang="zh-CN" sz="1300" b="1" smtClean="0">
                <a:solidFill>
                  <a:srgbClr val="0070C0"/>
                </a:solidFill>
                <a:latin typeface="微软雅黑" panose="020B0503020204020204" charset="-122"/>
                <a:ea typeface="微软雅黑" panose="020B0503020204020204" charset="-122"/>
                <a:sym typeface="+mn-ea"/>
              </a:rPr>
              <a:t>14</a:t>
            </a:r>
            <a:r>
              <a:rPr kumimoji="1" lang="zh-CN" altLang="en-US" sz="1300" b="1" smtClean="0">
                <a:solidFill>
                  <a:srgbClr val="0070C0"/>
                </a:solidFill>
                <a:latin typeface="微软雅黑" panose="020B0503020204020204" charset="-122"/>
                <a:ea typeface="微软雅黑" panose="020B0503020204020204" charset="-122"/>
                <a:sym typeface="+mn-ea"/>
              </a:rPr>
              <a:t>年</a:t>
            </a:r>
            <a:r>
              <a:rPr kumimoji="1" lang="zh-CN" altLang="en-US" sz="1300"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蝉联亚太（包含中国和日本）瘦客户机市场</a:t>
            </a:r>
            <a:r>
              <a:rPr kumimoji="1" lang="zh-CN" altLang="zh-CN" sz="1300" b="1" dirty="0">
                <a:solidFill>
                  <a:srgbClr val="D70F39"/>
                </a:solidFill>
                <a:latin typeface="Arial" panose="020B0604020202020204" pitchFamily="34" charset="0"/>
                <a:ea typeface="微软雅黑" panose="020B0503020204020204" charset="-122"/>
                <a:cs typeface="Arial" panose="020B0604020202020204" pitchFamily="34" charset="0"/>
                <a:sym typeface="+mn-ea"/>
              </a:rPr>
              <a:t>出货量 第一</a:t>
            </a:r>
            <a:endParaRPr kumimoji="1" lang="zh-CN" altLang="zh-CN" sz="1300" b="1" dirty="0">
              <a:solidFill>
                <a:srgbClr val="D70F39"/>
              </a:solidFill>
              <a:latin typeface="Arial" panose="020B0604020202020204" pitchFamily="34" charset="0"/>
              <a:ea typeface="微软雅黑" panose="020B0503020204020204" charset="-122"/>
              <a:cs typeface="Arial" panose="020B0604020202020204" pitchFamily="34" charset="0"/>
              <a:sym typeface="+mn-ea"/>
            </a:endParaRPr>
          </a:p>
          <a:p>
            <a:pPr marL="0" lvl="1" indent="0" algn="l" defTabSz="914400" fontAlgn="auto">
              <a:lnSpc>
                <a:spcPct val="100000"/>
              </a:lnSpc>
              <a:spcBef>
                <a:spcPts val="600"/>
              </a:spcBef>
              <a:spcAft>
                <a:spcPts val="600"/>
              </a:spcAft>
              <a:buClr>
                <a:srgbClr val="D61639"/>
              </a:buClr>
              <a:buSzPct val="50000"/>
              <a:buFontTx/>
              <a:buNone/>
              <a:tabLst>
                <a:tab pos="89535" algn="l"/>
              </a:tabLst>
              <a:defRPr/>
            </a:pPr>
            <a:endParaRPr kumimoji="1" lang="zh-CN" altLang="zh-CN" sz="1300" b="1" dirty="0" smtClean="0">
              <a:solidFill>
                <a:srgbClr val="D70F39"/>
              </a:solidFill>
              <a:latin typeface="Arial" panose="020B0604020202020204" pitchFamily="34" charset="0"/>
              <a:ea typeface="微软雅黑" panose="020B0503020204020204" charset="-122"/>
              <a:cs typeface="Arial" panose="020B0604020202020204" pitchFamily="34" charset="0"/>
              <a:sym typeface="+mn-ea"/>
            </a:endParaRPr>
          </a:p>
        </p:txBody>
      </p:sp>
      <p:sp>
        <p:nvSpPr>
          <p:cNvPr id="21" name="文本框 20"/>
          <p:cNvSpPr txBox="1"/>
          <p:nvPr/>
        </p:nvSpPr>
        <p:spPr>
          <a:xfrm>
            <a:off x="7082155" y="4494530"/>
            <a:ext cx="3369310" cy="460375"/>
          </a:xfrm>
          <a:prstGeom prst="rect">
            <a:avLst/>
          </a:prstGeom>
          <a:noFill/>
        </p:spPr>
        <p:txBody>
          <a:bodyPr wrap="square" rtlCol="0" anchor="t">
            <a:spAutoFit/>
          </a:bodyPr>
          <a:p>
            <a:r>
              <a:rPr kumimoji="1" lang="zh-CN" altLang="en-US" b="1" smtClean="0">
                <a:solidFill>
                  <a:srgbClr val="0070C0"/>
                </a:solidFill>
                <a:latin typeface="微软雅黑" panose="020B0503020204020204" charset="-122"/>
                <a:ea typeface="微软雅黑" panose="020B0503020204020204" charset="-122"/>
                <a:sym typeface="+mn-ea"/>
              </a:rPr>
              <a:t>商用云终端</a:t>
            </a:r>
            <a:r>
              <a:rPr kumimoji="1" lang="zh-CN" altLang="en-US" b="1" dirty="0">
                <a:solidFill>
                  <a:srgbClr val="416E9B"/>
                </a:solidFill>
                <a:latin typeface="微软雅黑" panose="020B0503020204020204" charset="-122"/>
                <a:ea typeface="微软雅黑" panose="020B0503020204020204" charset="-122"/>
                <a:sym typeface="+mn-ea"/>
              </a:rPr>
              <a:t> </a:t>
            </a:r>
            <a:r>
              <a:rPr kumimoji="1" sz="2400" b="1" dirty="0">
                <a:solidFill>
                  <a:srgbClr val="D70F39"/>
                </a:solidFill>
                <a:latin typeface="微软雅黑" panose="020B0503020204020204" charset="-122"/>
                <a:ea typeface="微软雅黑" panose="020B0503020204020204" charset="-122"/>
                <a:sym typeface="+mn-ea"/>
              </a:rPr>
              <a:t>全国 TOP</a:t>
            </a:r>
            <a:r>
              <a:rPr kumimoji="1" lang="en-US" sz="2400" b="1" dirty="0">
                <a:solidFill>
                  <a:srgbClr val="D70F39"/>
                </a:solidFill>
                <a:latin typeface="微软雅黑" panose="020B0503020204020204" charset="-122"/>
                <a:ea typeface="微软雅黑" panose="020B0503020204020204" charset="-122"/>
                <a:sym typeface="+mn-ea"/>
              </a:rPr>
              <a:t>1</a:t>
            </a:r>
            <a:endParaRPr kumimoji="1" lang="en-US" sz="2400" b="1" dirty="0">
              <a:solidFill>
                <a:srgbClr val="D70F39"/>
              </a:solidFill>
              <a:latin typeface="微软雅黑" panose="020B0503020204020204" charset="-122"/>
              <a:ea typeface="微软雅黑" panose="020B0503020204020204" charset="-122"/>
              <a:sym typeface="+mn-ea"/>
            </a:endParaRPr>
          </a:p>
        </p:txBody>
      </p:sp>
      <p:sp>
        <p:nvSpPr>
          <p:cNvPr id="22" name="文本框 21"/>
          <p:cNvSpPr txBox="1"/>
          <p:nvPr/>
        </p:nvSpPr>
        <p:spPr>
          <a:xfrm>
            <a:off x="7206615" y="5020945"/>
            <a:ext cx="4169410" cy="460375"/>
          </a:xfrm>
          <a:prstGeom prst="rect">
            <a:avLst/>
          </a:prstGeom>
          <a:noFill/>
        </p:spPr>
        <p:txBody>
          <a:bodyPr wrap="square" rtlCol="0" anchor="t">
            <a:spAutoFit/>
          </a:bodyPr>
          <a:p>
            <a:pPr algn="l" defTabSz="914400">
              <a:lnSpc>
                <a:spcPct val="150000"/>
              </a:lnSpc>
              <a:buClr>
                <a:srgbClr val="D61639"/>
              </a:buClr>
              <a:buSzPct val="50000"/>
              <a:buFontTx/>
              <a:buNone/>
              <a:tabLst>
                <a:tab pos="89535" algn="l"/>
              </a:tabLst>
              <a:defRPr/>
            </a:pPr>
            <a:r>
              <a:rPr kumimoji="1" lang="zh-CN" altLang="zh-CN" sz="1400" dirty="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商用云终端</a:t>
            </a:r>
            <a:r>
              <a:rPr kumimoji="1" lang="zh-CN" altLang="en-US" sz="1400" b="1" smtClean="0">
                <a:solidFill>
                  <a:srgbClr val="0070C0"/>
                </a:solidFill>
                <a:latin typeface="微软雅黑" panose="020B0503020204020204" charset="-122"/>
                <a:ea typeface="微软雅黑" panose="020B0503020204020204" charset="-122"/>
                <a:sym typeface="+mn-ea"/>
              </a:rPr>
              <a:t>连续五年</a:t>
            </a:r>
            <a:r>
              <a:rPr kumimoji="1" lang="zh-CN" altLang="zh-CN" sz="1400" dirty="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蝉联中国市场 </a:t>
            </a:r>
            <a:r>
              <a:rPr kumimoji="1" lang="zh-CN" altLang="zh-CN" sz="1600" b="1" dirty="0">
                <a:solidFill>
                  <a:srgbClr val="D70F39"/>
                </a:solidFill>
                <a:latin typeface="Arial" panose="020B0604020202020204" pitchFamily="34" charset="0"/>
                <a:ea typeface="微软雅黑" panose="020B0503020204020204" charset="-122"/>
                <a:cs typeface="Arial" panose="020B0604020202020204" pitchFamily="34" charset="0"/>
                <a:sym typeface="+mn-ea"/>
              </a:rPr>
              <a:t>第</a:t>
            </a:r>
            <a:r>
              <a:rPr kumimoji="1" lang="zh-CN" altLang="zh-CN" sz="1600" b="1" dirty="0">
                <a:solidFill>
                  <a:srgbClr val="D70F39"/>
                </a:solidFill>
                <a:latin typeface="Arial" panose="020B0604020202020204" pitchFamily="34" charset="0"/>
                <a:ea typeface="微软雅黑" panose="020B0503020204020204" charset="-122"/>
                <a:cs typeface="Arial" panose="020B0604020202020204" pitchFamily="34" charset="0"/>
                <a:sym typeface="+mn-ea"/>
              </a:rPr>
              <a:t>一 </a:t>
            </a:r>
            <a:endParaRPr kumimoji="1" lang="zh-CN" altLang="en-US" sz="1400"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endParaRPr>
          </a:p>
        </p:txBody>
      </p:sp>
      <p:sp>
        <p:nvSpPr>
          <p:cNvPr id="24" name="文本框 23"/>
          <p:cNvSpPr txBox="1"/>
          <p:nvPr/>
        </p:nvSpPr>
        <p:spPr>
          <a:xfrm>
            <a:off x="7082155" y="2327275"/>
            <a:ext cx="3634740" cy="737235"/>
          </a:xfrm>
          <a:prstGeom prst="rect">
            <a:avLst/>
          </a:prstGeom>
          <a:noFill/>
        </p:spPr>
        <p:txBody>
          <a:bodyPr wrap="square" rtlCol="0" anchor="t">
            <a:spAutoFit/>
          </a:bodyPr>
          <a:p>
            <a:r>
              <a:rPr kumimoji="1" sz="2400" b="1" dirty="0">
                <a:solidFill>
                  <a:srgbClr val="D70F39"/>
                </a:solidFill>
                <a:latin typeface="微软雅黑" panose="020B0503020204020204" charset="-122"/>
                <a:ea typeface="微软雅黑" panose="020B0503020204020204" charset="-122"/>
                <a:sym typeface="+mn-ea"/>
              </a:rPr>
              <a:t>全国 TOP</a:t>
            </a:r>
            <a:r>
              <a:rPr kumimoji="1" lang="en-US" altLang="zh-CN" sz="2400" b="1" dirty="0">
                <a:solidFill>
                  <a:srgbClr val="D70F39"/>
                </a:solidFill>
                <a:latin typeface="微软雅黑" panose="020B0503020204020204" charset="-122"/>
                <a:ea typeface="微软雅黑" panose="020B0503020204020204" charset="-122"/>
                <a:sym typeface="+mn-ea"/>
              </a:rPr>
              <a:t>3</a:t>
            </a:r>
            <a:endParaRPr kumimoji="1" lang="en-US" altLang="zh-CN" sz="2400" b="1" dirty="0">
              <a:solidFill>
                <a:srgbClr val="D70F39"/>
              </a:solidFill>
              <a:latin typeface="微软雅黑" panose="020B0503020204020204" charset="-122"/>
              <a:ea typeface="微软雅黑" panose="020B0503020204020204" charset="-122"/>
              <a:sym typeface="+mn-ea"/>
            </a:endParaRPr>
          </a:p>
          <a:p>
            <a:r>
              <a:rPr kumimoji="1" lang="zh-CN" altLang="zh-CN"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中国</a:t>
            </a:r>
            <a:r>
              <a:rPr kumimoji="1" lang="zh-CN" altLang="en-US" b="1" smtClean="0">
                <a:solidFill>
                  <a:srgbClr val="0070C0"/>
                </a:solidFill>
                <a:latin typeface="微软雅黑" panose="020B0503020204020204" charset="-122"/>
                <a:ea typeface="微软雅黑" panose="020B0503020204020204" charset="-122"/>
                <a:sym typeface="+mn-ea"/>
              </a:rPr>
              <a:t>企业级WLAN</a:t>
            </a:r>
            <a:r>
              <a:rPr kumimoji="1" lang="zh-CN" altLang="zh-CN" dirty="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市场占有率</a:t>
            </a:r>
            <a:endParaRPr kumimoji="1" lang="zh-CN" altLang="en-US" b="1" dirty="0">
              <a:solidFill>
                <a:srgbClr val="D70F39"/>
              </a:solidFill>
              <a:latin typeface="Arial" panose="020B0604020202020204" pitchFamily="34" charset="0"/>
              <a:ea typeface="微软雅黑" panose="020B0503020204020204" charset="-122"/>
              <a:cs typeface="Arial" panose="020B0604020202020204" pitchFamily="34" charset="0"/>
              <a:sym typeface="+mn-ea"/>
            </a:endParaRPr>
          </a:p>
        </p:txBody>
      </p:sp>
      <p:sp>
        <p:nvSpPr>
          <p:cNvPr id="25" name="文本框 24"/>
          <p:cNvSpPr txBox="1"/>
          <p:nvPr/>
        </p:nvSpPr>
        <p:spPr>
          <a:xfrm>
            <a:off x="7130415" y="3215005"/>
            <a:ext cx="5061585" cy="690880"/>
          </a:xfrm>
          <a:prstGeom prst="rect">
            <a:avLst/>
          </a:prstGeom>
          <a:noFill/>
        </p:spPr>
        <p:txBody>
          <a:bodyPr wrap="square" rtlCol="0" anchor="t">
            <a:spAutoFit/>
          </a:bodyPr>
          <a:p>
            <a:pPr lvl="0" indent="0" algn="l" defTabSz="914400" fontAlgn="auto">
              <a:lnSpc>
                <a:spcPct val="130000"/>
              </a:lnSpc>
              <a:spcAft>
                <a:spcPts val="0"/>
              </a:spcAft>
              <a:buClr>
                <a:srgbClr val="D61639"/>
              </a:buClr>
              <a:buSzPct val="50000"/>
              <a:buNone/>
              <a:tabLst>
                <a:tab pos="89535" algn="l"/>
              </a:tabLst>
              <a:defRPr/>
            </a:pPr>
            <a:r>
              <a:rPr kumimoji="1" lang="zh-CN" altLang="zh-CN" sz="1400" dirty="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企业级 WLAN 出货量排名</a:t>
            </a:r>
            <a:r>
              <a:rPr kumimoji="1" lang="zh-CN" altLang="en-US" sz="1600" b="1" dirty="0">
                <a:solidFill>
                  <a:srgbClr val="D70F39"/>
                </a:solidFill>
                <a:latin typeface="Arial" panose="020B0604020202020204" pitchFamily="34" charset="0"/>
                <a:ea typeface="微软雅黑" panose="020B0503020204020204" charset="-122"/>
                <a:cs typeface="Arial" panose="020B0604020202020204" pitchFamily="34" charset="0"/>
                <a:sym typeface="+mn-ea"/>
              </a:rPr>
              <a:t>第一</a:t>
            </a:r>
            <a:endParaRPr kumimoji="1" lang="zh-CN" altLang="en-US" sz="1600" b="1" dirty="0">
              <a:solidFill>
                <a:srgbClr val="D70F39"/>
              </a:solidFill>
              <a:latin typeface="Arial" panose="020B0604020202020204" pitchFamily="34" charset="0"/>
              <a:ea typeface="微软雅黑" panose="020B0503020204020204" charset="-122"/>
              <a:cs typeface="Arial" panose="020B0604020202020204" pitchFamily="34" charset="0"/>
              <a:sym typeface="+mn-ea"/>
            </a:endParaRPr>
          </a:p>
          <a:p>
            <a:pPr lvl="0" indent="0" algn="l" defTabSz="914400" fontAlgn="auto">
              <a:lnSpc>
                <a:spcPct val="130000"/>
              </a:lnSpc>
              <a:spcAft>
                <a:spcPts val="0"/>
              </a:spcAft>
              <a:buClr>
                <a:srgbClr val="D61639"/>
              </a:buClr>
              <a:buSzPct val="50000"/>
              <a:buNone/>
              <a:tabLst>
                <a:tab pos="89535" algn="l"/>
              </a:tabLst>
              <a:defRPr/>
            </a:pPr>
            <a:r>
              <a:rPr kumimoji="1" lang="zh-CN" altLang="zh-CN" sz="1400" dirty="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WLAN 产品在国内</a:t>
            </a:r>
            <a:r>
              <a:rPr kumimoji="1" lang="zh-CN" altLang="en-US" sz="1400" b="1" smtClean="0">
                <a:solidFill>
                  <a:srgbClr val="0070C0"/>
                </a:solidFill>
                <a:latin typeface="微软雅黑" panose="020B0503020204020204" charset="-122"/>
                <a:ea typeface="微软雅黑" panose="020B0503020204020204" charset="-122"/>
                <a:sym typeface="+mn-ea"/>
              </a:rPr>
              <a:t>教育/互联网/服务行业</a:t>
            </a:r>
            <a:r>
              <a:rPr kumimoji="1" lang="zh-CN" altLang="zh-CN" sz="1400" dirty="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市场占有率</a:t>
            </a:r>
            <a:r>
              <a:rPr kumimoji="1" lang="zh-CN" altLang="zh-CN" sz="1350" dirty="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排名</a:t>
            </a:r>
            <a:r>
              <a:rPr kumimoji="1" lang="en-US" altLang="zh-CN" sz="1350" dirty="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 </a:t>
            </a:r>
            <a:r>
              <a:rPr kumimoji="1" lang="zh-CN" altLang="zh-CN" sz="1350" b="1" dirty="0">
                <a:solidFill>
                  <a:srgbClr val="D70F39"/>
                </a:solidFill>
                <a:latin typeface="Arial" panose="020B0604020202020204" pitchFamily="34" charset="0"/>
                <a:ea typeface="微软雅黑" panose="020B0503020204020204" charset="-122"/>
                <a:cs typeface="Arial" panose="020B0604020202020204" pitchFamily="34" charset="0"/>
                <a:sym typeface="+mn-ea"/>
              </a:rPr>
              <a:t>第一</a:t>
            </a:r>
            <a:endParaRPr kumimoji="1" lang="zh-CN" altLang="zh-CN" sz="1350" b="1" dirty="0">
              <a:solidFill>
                <a:srgbClr val="D70F39"/>
              </a:solidFill>
              <a:latin typeface="Arial" panose="020B0604020202020204" pitchFamily="34" charset="0"/>
              <a:ea typeface="微软雅黑" panose="020B0503020204020204" charset="-122"/>
              <a:cs typeface="Arial" panose="020B0604020202020204" pitchFamily="34" charset="0"/>
              <a:sym typeface="+mn-ea"/>
            </a:endParaRPr>
          </a:p>
        </p:txBody>
      </p:sp>
      <p:sp>
        <p:nvSpPr>
          <p:cNvPr id="26" name="文本框 25"/>
          <p:cNvSpPr txBox="1"/>
          <p:nvPr/>
        </p:nvSpPr>
        <p:spPr>
          <a:xfrm>
            <a:off x="386080" y="3543935"/>
            <a:ext cx="4671695" cy="706755"/>
          </a:xfrm>
          <a:prstGeom prst="rect">
            <a:avLst/>
          </a:prstGeom>
          <a:noFill/>
        </p:spPr>
        <p:txBody>
          <a:bodyPr wrap="square" rtlCol="0" anchor="t">
            <a:spAutoFit/>
          </a:bodyPr>
          <a:p>
            <a:pPr marL="0" marR="0" lvl="0" indent="0" algn="l" defTabSz="814705" rtl="0" eaLnBrk="1" fontAlgn="auto" latinLnBrk="0" hangingPunct="1">
              <a:lnSpc>
                <a:spcPct val="100000"/>
              </a:lnSpc>
              <a:spcBef>
                <a:spcPts val="0"/>
              </a:spcBef>
              <a:spcAft>
                <a:spcPts val="0"/>
              </a:spcAft>
              <a:buClrTx/>
              <a:buSzTx/>
              <a:buFontTx/>
              <a:buNone/>
              <a:defRPr/>
            </a:pPr>
            <a:r>
              <a:rPr kumimoji="1" sz="2400" b="1" dirty="0">
                <a:solidFill>
                  <a:srgbClr val="D70F39"/>
                </a:solidFill>
                <a:latin typeface="微软雅黑" panose="020B0503020204020204" charset="-122"/>
                <a:ea typeface="微软雅黑" panose="020B0503020204020204" charset="-122"/>
                <a:sym typeface="+mn-ea"/>
              </a:rPr>
              <a:t>全国 TOP3</a:t>
            </a:r>
            <a:r>
              <a:rPr kumimoji="1" lang="en-US" sz="2000" b="1" dirty="0">
                <a:solidFill>
                  <a:srgbClr val="D70F39"/>
                </a:solidFill>
                <a:latin typeface="微软雅黑" panose="020B0503020204020204" charset="-122"/>
                <a:ea typeface="微软雅黑" panose="020B0503020204020204" charset="-122"/>
                <a:sym typeface="+mn-ea"/>
              </a:rPr>
              <a:t> </a:t>
            </a:r>
            <a:endParaRPr kumimoji="1" lang="en-US" sz="2000" b="1" dirty="0">
              <a:solidFill>
                <a:srgbClr val="D70F39"/>
              </a:solidFill>
              <a:latin typeface="微软雅黑" panose="020B0503020204020204" charset="-122"/>
              <a:ea typeface="微软雅黑" panose="020B0503020204020204" charset="-122"/>
              <a:sym typeface="+mn-ea"/>
            </a:endParaRPr>
          </a:p>
          <a:p>
            <a:pPr marL="0" marR="0" lvl="0" indent="0" algn="l" defTabSz="814705" rtl="0" eaLnBrk="1" fontAlgn="auto" latinLnBrk="0" hangingPunct="1">
              <a:lnSpc>
                <a:spcPct val="100000"/>
              </a:lnSpc>
              <a:spcBef>
                <a:spcPts val="0"/>
              </a:spcBef>
              <a:spcAft>
                <a:spcPts val="0"/>
              </a:spcAft>
              <a:buClrTx/>
              <a:buSzTx/>
              <a:buFontTx/>
              <a:buNone/>
              <a:defRPr/>
            </a:pPr>
            <a:r>
              <a:rPr kumimoji="1" lang="zh-CN" altLang="en-US" sz="1600"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中国</a:t>
            </a:r>
            <a:r>
              <a:rPr kumimoji="1" lang="zh-CN" altLang="en-US" sz="1600" b="1" smtClean="0">
                <a:solidFill>
                  <a:srgbClr val="0070C0"/>
                </a:solidFill>
                <a:latin typeface="微软雅黑" panose="020B0503020204020204" charset="-122"/>
                <a:ea typeface="微软雅黑" panose="020B0503020204020204" charset="-122"/>
                <a:sym typeface="+mn-ea"/>
              </a:rPr>
              <a:t>数据中心交换机、以太网交换机</a:t>
            </a:r>
            <a:r>
              <a:rPr kumimoji="1" lang="zh-CN" altLang="en-US" sz="1600"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市场占有率</a:t>
            </a:r>
            <a:r>
              <a:rPr kumimoji="1" lang="en-US" altLang="zh-CN" sz="1400" b="1" dirty="0">
                <a:solidFill>
                  <a:srgbClr val="416E9B"/>
                </a:solidFill>
                <a:latin typeface="微软雅黑" panose="020B0503020204020204" charset="-122"/>
                <a:ea typeface="微软雅黑" panose="020B0503020204020204" charset="-122"/>
                <a:sym typeface="+mn-ea"/>
              </a:rPr>
              <a:t> </a:t>
            </a:r>
            <a:endParaRPr kumimoji="1" lang="zh-CN" altLang="en-US" b="1" dirty="0">
              <a:solidFill>
                <a:srgbClr val="D70F39"/>
              </a:solidFill>
              <a:latin typeface="微软雅黑" panose="020B0503020204020204" charset="-122"/>
              <a:ea typeface="微软雅黑" panose="020B0503020204020204" charset="-122"/>
              <a:sym typeface="+mn-ea"/>
            </a:endParaRPr>
          </a:p>
        </p:txBody>
      </p:sp>
      <p:sp>
        <p:nvSpPr>
          <p:cNvPr id="27" name="文本框 26"/>
          <p:cNvSpPr txBox="1"/>
          <p:nvPr/>
        </p:nvSpPr>
        <p:spPr>
          <a:xfrm>
            <a:off x="199390" y="4416425"/>
            <a:ext cx="5536565" cy="1476375"/>
          </a:xfrm>
          <a:prstGeom prst="rect">
            <a:avLst/>
          </a:prstGeom>
          <a:noFill/>
        </p:spPr>
        <p:txBody>
          <a:bodyPr wrap="square" rtlCol="0" anchor="t">
            <a:spAutoFit/>
          </a:bodyPr>
          <a:p>
            <a:pPr lvl="0" indent="0" algn="l" defTabSz="914400" fontAlgn="auto">
              <a:lnSpc>
                <a:spcPct val="150000"/>
              </a:lnSpc>
              <a:spcAft>
                <a:spcPts val="0"/>
              </a:spcAft>
              <a:buClr>
                <a:srgbClr val="D61639"/>
              </a:buClr>
              <a:buSzPct val="50000"/>
              <a:buNone/>
              <a:defRPr/>
            </a:pPr>
            <a:r>
              <a:rPr kumimoji="1" lang="zh-CN" altLang="en-US" sz="1400"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数据中心交换机在中国</a:t>
            </a:r>
            <a:r>
              <a:rPr kumimoji="1" lang="zh-CN" altLang="en-US" sz="1400" b="1" smtClean="0">
                <a:solidFill>
                  <a:srgbClr val="0070C0"/>
                </a:solidFill>
                <a:latin typeface="微软雅黑" panose="020B0503020204020204" charset="-122"/>
                <a:ea typeface="微软雅黑" panose="020B0503020204020204" charset="-122"/>
                <a:sym typeface="+mn-ea"/>
              </a:rPr>
              <a:t>互联网行业</a:t>
            </a:r>
            <a:r>
              <a:rPr kumimoji="1" lang="zh-CN" altLang="en-US" sz="1400"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市场占有率排名</a:t>
            </a:r>
            <a:r>
              <a:rPr kumimoji="1" lang="en-US" altLang="zh-CN" sz="1400"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 </a:t>
            </a:r>
            <a:r>
              <a:rPr kumimoji="1" lang="zh-CN" altLang="zh-CN" sz="1400" b="1" dirty="0">
                <a:solidFill>
                  <a:srgbClr val="D70F39"/>
                </a:solidFill>
                <a:latin typeface="Arial" panose="020B0604020202020204" pitchFamily="34" charset="0"/>
                <a:ea typeface="微软雅黑" panose="020B0503020204020204" charset="-122"/>
                <a:cs typeface="Arial" panose="020B0604020202020204" pitchFamily="34" charset="0"/>
                <a:sym typeface="+mn-ea"/>
              </a:rPr>
              <a:t>第二</a:t>
            </a:r>
            <a:endParaRPr kumimoji="1" lang="zh-CN" altLang="en-US" sz="1400"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endParaRPr>
          </a:p>
          <a:p>
            <a:pPr lvl="0" indent="0" algn="l" defTabSz="914400" fontAlgn="auto">
              <a:lnSpc>
                <a:spcPct val="150000"/>
              </a:lnSpc>
              <a:spcAft>
                <a:spcPts val="0"/>
              </a:spcAft>
              <a:buClr>
                <a:srgbClr val="D61639"/>
              </a:buClr>
              <a:buSzPct val="50000"/>
              <a:buNone/>
              <a:defRPr/>
            </a:pPr>
            <a:r>
              <a:rPr kumimoji="1" lang="zh-CN" altLang="en-US" sz="1400"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园区交换机市场占有率在国内</a:t>
            </a:r>
            <a:r>
              <a:rPr kumimoji="1" lang="zh-CN" altLang="en-US" sz="1400" b="1" smtClean="0">
                <a:solidFill>
                  <a:srgbClr val="0070C0"/>
                </a:solidFill>
                <a:latin typeface="微软雅黑" panose="020B0503020204020204" charset="-122"/>
                <a:ea typeface="微软雅黑" panose="020B0503020204020204" charset="-122"/>
                <a:sym typeface="+mn-ea"/>
              </a:rPr>
              <a:t>普教行业</a:t>
            </a:r>
            <a:r>
              <a:rPr kumimoji="1" lang="zh-CN" altLang="en-US" sz="1400"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排名</a:t>
            </a:r>
            <a:r>
              <a:rPr kumimoji="1" lang="en-US" altLang="zh-CN" sz="1400"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 </a:t>
            </a:r>
            <a:r>
              <a:rPr kumimoji="1" lang="zh-CN" altLang="zh-CN" sz="1400" b="1" dirty="0">
                <a:solidFill>
                  <a:srgbClr val="D70F39"/>
                </a:solidFill>
                <a:latin typeface="Arial" panose="020B0604020202020204" pitchFamily="34" charset="0"/>
                <a:ea typeface="微软雅黑" panose="020B0503020204020204" charset="-122"/>
                <a:cs typeface="Arial" panose="020B0604020202020204" pitchFamily="34" charset="0"/>
                <a:sym typeface="+mn-ea"/>
              </a:rPr>
              <a:t>第一</a:t>
            </a:r>
            <a:endParaRPr kumimoji="1" lang="zh-CN" altLang="zh-CN" sz="1400" b="1" dirty="0">
              <a:solidFill>
                <a:srgbClr val="D70F39"/>
              </a:solidFill>
              <a:latin typeface="Arial" panose="020B0604020202020204" pitchFamily="34" charset="0"/>
              <a:ea typeface="微软雅黑" panose="020B0503020204020204" charset="-122"/>
              <a:cs typeface="Arial" panose="020B0604020202020204" pitchFamily="34" charset="0"/>
              <a:sym typeface="+mn-ea"/>
            </a:endParaRPr>
          </a:p>
          <a:p>
            <a:pPr lvl="0" indent="0" algn="l" defTabSz="914400" fontAlgn="auto">
              <a:lnSpc>
                <a:spcPct val="150000"/>
              </a:lnSpc>
              <a:spcAft>
                <a:spcPts val="0"/>
              </a:spcAft>
              <a:buClr>
                <a:srgbClr val="D61639"/>
              </a:buClr>
              <a:buSzPct val="50000"/>
              <a:buNone/>
              <a:defRPr/>
            </a:pPr>
            <a:r>
              <a:rPr kumimoji="1" lang="zh-CN" altLang="en-US" sz="1400"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园区交换机市场占有率在国内</a:t>
            </a:r>
            <a:r>
              <a:rPr kumimoji="1" lang="zh-CN" altLang="en-US" sz="1400" b="1" smtClean="0">
                <a:solidFill>
                  <a:srgbClr val="0070C0"/>
                </a:solidFill>
                <a:latin typeface="微软雅黑" panose="020B0503020204020204" charset="-122"/>
                <a:ea typeface="微软雅黑" panose="020B0503020204020204" charset="-122"/>
                <a:sym typeface="+mn-ea"/>
              </a:rPr>
              <a:t>高职教/批发零售行业</a:t>
            </a:r>
            <a:r>
              <a:rPr kumimoji="1" lang="zh-CN" altLang="en-US" sz="1600"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排名</a:t>
            </a:r>
            <a:r>
              <a:rPr kumimoji="1" lang="en-US" altLang="zh-CN" sz="1600"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sym typeface="+mn-ea"/>
              </a:rPr>
              <a:t> </a:t>
            </a:r>
            <a:r>
              <a:rPr kumimoji="1" lang="zh-CN" altLang="zh-CN" sz="1600" b="1" dirty="0">
                <a:solidFill>
                  <a:srgbClr val="D70F39"/>
                </a:solidFill>
                <a:latin typeface="Arial" panose="020B0604020202020204" pitchFamily="34" charset="0"/>
                <a:ea typeface="微软雅黑" panose="020B0503020204020204" charset="-122"/>
                <a:cs typeface="Arial" panose="020B0604020202020204" pitchFamily="34" charset="0"/>
                <a:sym typeface="+mn-ea"/>
              </a:rPr>
              <a:t>第二</a:t>
            </a:r>
            <a:endParaRPr kumimoji="1" lang="en-US" altLang="zh-CN" sz="1600" dirty="0">
              <a:solidFill>
                <a:srgbClr val="7F7F7F"/>
              </a:solidFill>
              <a:latin typeface="Arial" panose="020B0604020202020204" pitchFamily="34" charset="0"/>
              <a:ea typeface="微软雅黑" panose="020B0503020204020204" charset="-122"/>
              <a:cs typeface="Arial" panose="020B0604020202020204" pitchFamily="34" charset="0"/>
              <a:sym typeface="+mn-ea"/>
            </a:endParaRPr>
          </a:p>
          <a:p>
            <a:pPr lvl="0" indent="0" algn="l" defTabSz="914400" fontAlgn="auto">
              <a:lnSpc>
                <a:spcPct val="150000"/>
              </a:lnSpc>
              <a:spcAft>
                <a:spcPts val="0"/>
              </a:spcAft>
              <a:buClr>
                <a:srgbClr val="D61639"/>
              </a:buClr>
              <a:buSzPct val="50000"/>
              <a:buNone/>
              <a:defRPr/>
            </a:pPr>
            <a:endParaRPr kumimoji="1" lang="en-US" altLang="zh-CN" sz="1600" dirty="0">
              <a:solidFill>
                <a:srgbClr val="7F7F7F"/>
              </a:solidFill>
              <a:latin typeface="Arial" panose="020B0604020202020204" pitchFamily="34" charset="0"/>
              <a:ea typeface="微软雅黑" panose="020B0503020204020204" charset="-122"/>
              <a:cs typeface="Arial" panose="020B0604020202020204" pitchFamily="34" charset="0"/>
              <a:sym typeface="+mn-ea"/>
            </a:endParaRPr>
          </a:p>
        </p:txBody>
      </p:sp>
      <p:pic>
        <p:nvPicPr>
          <p:cNvPr id="29" name="图片 28" descr="WiFi"/>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rot="840000">
            <a:off x="5382260" y="3058160"/>
            <a:ext cx="422275" cy="422275"/>
          </a:xfrm>
          <a:prstGeom prst="rect">
            <a:avLst/>
          </a:prstGeom>
        </p:spPr>
      </p:pic>
      <p:pic>
        <p:nvPicPr>
          <p:cNvPr id="30" name="图片 29" descr="电脑"/>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20460000">
            <a:off x="5863590" y="4773930"/>
            <a:ext cx="391795" cy="391795"/>
          </a:xfrm>
          <a:prstGeom prst="rect">
            <a:avLst/>
          </a:prstGeom>
        </p:spPr>
      </p:pic>
      <p:pic>
        <p:nvPicPr>
          <p:cNvPr id="31" name="图片 30" descr="交换机"/>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rot="20220000">
            <a:off x="6489700" y="3870960"/>
            <a:ext cx="354965" cy="354965"/>
          </a:xfrm>
          <a:prstGeom prst="rect">
            <a:avLst/>
          </a:prstGeom>
        </p:spPr>
      </p:pic>
      <p:pic>
        <p:nvPicPr>
          <p:cNvPr id="36" name="图片 35" descr="电脑"/>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rot="20820000">
            <a:off x="6223635" y="1926590"/>
            <a:ext cx="470535" cy="470535"/>
          </a:xfrm>
          <a:prstGeom prst="rect">
            <a:avLst/>
          </a:prstGeom>
        </p:spPr>
      </p:pic>
      <p:sp>
        <p:nvSpPr>
          <p:cNvPr id="37" name="文本框 36"/>
          <p:cNvSpPr txBox="1"/>
          <p:nvPr/>
        </p:nvSpPr>
        <p:spPr>
          <a:xfrm>
            <a:off x="244475" y="224155"/>
            <a:ext cx="6586855" cy="460375"/>
          </a:xfrm>
          <a:prstGeom prst="rect">
            <a:avLst/>
          </a:prstGeom>
          <a:noFill/>
        </p:spPr>
        <p:txBody>
          <a:bodyPr wrap="square" rtlCol="0">
            <a:spAutoFit/>
          </a:bodyPr>
          <a:p>
            <a:pPr>
              <a:lnSpc>
                <a:spcPct val="100000"/>
              </a:lnSpc>
            </a:pPr>
            <a:r>
              <a:rPr kumimoji="1" lang="zh-CN" altLang="en-US" sz="2400" b="1" smtClean="0">
                <a:solidFill>
                  <a:srgbClr val="0070C0"/>
                </a:solidFill>
                <a:latin typeface="微软雅黑" panose="020B0503020204020204" charset="-122"/>
                <a:ea typeface="微软雅黑" panose="020B0503020204020204" charset="-122"/>
                <a:sym typeface="+mn-ea"/>
              </a:rPr>
              <a:t>以核心技术突破 深耕行业赢得市场领先</a:t>
            </a:r>
            <a:endParaRPr kumimoji="1" lang="zh-CN" altLang="en-US" sz="2400" b="1" smtClean="0">
              <a:solidFill>
                <a:srgbClr val="0070C0"/>
              </a:solidFill>
              <a:latin typeface="微软雅黑" panose="020B0503020204020204" charset="-122"/>
              <a:ea typeface="微软雅黑" panose="020B0503020204020204" charset="-122"/>
              <a:sym typeface="+mn-ea"/>
            </a:endParaRPr>
          </a:p>
        </p:txBody>
      </p:sp>
      <p:sp>
        <p:nvSpPr>
          <p:cNvPr id="38" name="文本框 37"/>
          <p:cNvSpPr txBox="1"/>
          <p:nvPr/>
        </p:nvSpPr>
        <p:spPr>
          <a:xfrm>
            <a:off x="8350885" y="6465570"/>
            <a:ext cx="3394075" cy="275590"/>
          </a:xfrm>
          <a:prstGeom prst="rect">
            <a:avLst/>
          </a:prstGeom>
          <a:noFill/>
        </p:spPr>
        <p:txBody>
          <a:bodyPr wrap="square" rtlCol="0">
            <a:spAutoFit/>
          </a:bodyPr>
          <a:p>
            <a:pPr algn="r"/>
            <a:r>
              <a:rPr kumimoji="1" lang="zh-CN" altLang="en-US" sz="1200"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rPr>
              <a:t>以上数据来源：IDC 202</a:t>
            </a:r>
            <a:r>
              <a:rPr kumimoji="1" lang="en-US" altLang="zh-CN" sz="1200"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rPr>
              <a:t>5</a:t>
            </a:r>
            <a:endParaRPr kumimoji="1" lang="en-US" altLang="zh-CN" sz="1200" dirty="0" smtClean="0">
              <a:solidFill>
                <a:schemeClr val="tx1">
                  <a:lumMod val="65000"/>
                  <a:lumOff val="35000"/>
                </a:schemeClr>
              </a:solidFill>
              <a:latin typeface="Arial" panose="020B0604020202020204" pitchFamily="34" charset="0"/>
              <a:ea typeface="微软雅黑" panose="020B0503020204020204" charset="-122"/>
              <a:cs typeface="Arial" panose="020B0604020202020204" pitchFamily="34" charset="0"/>
            </a:endParaRPr>
          </a:p>
        </p:txBody>
      </p:sp>
    </p:spTree>
    <p:custDataLst>
      <p:tags r:id="rId25"/>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7" name="文本框 76"/>
          <p:cNvSpPr txBox="1"/>
          <p:nvPr/>
        </p:nvSpPr>
        <p:spPr>
          <a:xfrm>
            <a:off x="121285" y="267970"/>
            <a:ext cx="6911975" cy="460375"/>
          </a:xfrm>
          <a:prstGeom prst="rect">
            <a:avLst/>
          </a:prstGeom>
          <a:noFill/>
        </p:spPr>
        <p:txBody>
          <a:bodyPr wrap="square" rtlCol="0">
            <a:spAutoFit/>
          </a:bodyPr>
          <a:p>
            <a:pPr marR="0" algn="l" defTabSz="914400" rtl="0" fontAlgn="auto">
              <a:spcBef>
                <a:spcPts val="0"/>
              </a:spcBef>
              <a:buClrTx/>
              <a:buSzTx/>
              <a:buFontTx/>
              <a:buNone/>
            </a:pPr>
            <a:r>
              <a:rPr kumimoji="1" lang="zh-CN" altLang="en-US" sz="2400" b="1" smtClean="0">
                <a:solidFill>
                  <a:srgbClr val="0070C0"/>
                </a:solidFill>
                <a:latin typeface="微软雅黑" panose="020B0503020204020204" charset="-122"/>
                <a:ea typeface="微软雅黑" panose="020B0503020204020204" charset="-122"/>
                <a:sym typeface="+mn-ea"/>
              </a:rPr>
              <a:t>研究院主导的研发体系</a:t>
            </a:r>
            <a:endParaRPr kumimoji="1" lang="zh-CN" altLang="en-US" sz="2400" b="1" smtClean="0">
              <a:solidFill>
                <a:srgbClr val="0070C0"/>
              </a:solidFill>
              <a:latin typeface="微软雅黑" panose="020B0503020204020204" charset="-122"/>
              <a:ea typeface="微软雅黑" panose="020B0503020204020204" charset="-122"/>
              <a:sym typeface="+mn-ea"/>
            </a:endParaRPr>
          </a:p>
        </p:txBody>
      </p:sp>
      <p:grpSp>
        <p:nvGrpSpPr>
          <p:cNvPr id="98" name="组合 97"/>
          <p:cNvGrpSpPr/>
          <p:nvPr/>
        </p:nvGrpSpPr>
        <p:grpSpPr>
          <a:xfrm>
            <a:off x="1080770" y="977897"/>
            <a:ext cx="9771380" cy="5553078"/>
            <a:chOff x="1702" y="1302"/>
            <a:chExt cx="15388" cy="8745"/>
          </a:xfrm>
        </p:grpSpPr>
        <p:sp>
          <p:nvSpPr>
            <p:cNvPr id="41" name="圆角矩形 40"/>
            <p:cNvSpPr/>
            <p:nvPr/>
          </p:nvSpPr>
          <p:spPr>
            <a:xfrm>
              <a:off x="5242" y="1302"/>
              <a:ext cx="8636" cy="850"/>
            </a:xfrm>
            <a:prstGeom prst="roundRect">
              <a:avLst/>
            </a:prstGeom>
            <a:noFill/>
            <a:ln w="12700" cmpd="sng">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a:solidFill>
                  <a:schemeClr val="tx1">
                    <a:lumMod val="65000"/>
                    <a:lumOff val="35000"/>
                  </a:schemeClr>
                </a:solidFill>
              </a:endParaRPr>
            </a:p>
          </p:txBody>
        </p:sp>
        <p:sp>
          <p:nvSpPr>
            <p:cNvPr id="42" name="AutoShape 5"/>
            <p:cNvSpPr>
              <a:spLocks noChangeAspect="1" noChangeArrowheads="1"/>
            </p:cNvSpPr>
            <p:nvPr/>
          </p:nvSpPr>
          <p:spPr bwMode="auto">
            <a:xfrm>
              <a:off x="6926" y="5895"/>
              <a:ext cx="5344" cy="4151"/>
            </a:xfrm>
            <a:prstGeom prst="roundRect">
              <a:avLst>
                <a:gd name="adj" fmla="val 5657"/>
              </a:avLst>
            </a:prstGeom>
            <a:noFill/>
            <a:ln w="12700" cmpd="sng">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285750" indent="-285750" algn="l" fontAlgn="auto">
                <a:lnSpc>
                  <a:spcPct val="105000"/>
                </a:lnSpc>
                <a:spcBef>
                  <a:spcPts val="500"/>
                </a:spcBef>
                <a:spcAft>
                  <a:spcPts val="0"/>
                </a:spcAft>
                <a:buClr>
                  <a:srgbClr val="2E75B6"/>
                </a:buClr>
                <a:buSzTx/>
                <a:buFont typeface="Wingdings" panose="05000000000000000000" charset="0"/>
                <a:buChar char="n"/>
              </a:pPr>
              <a:r>
                <a:rPr lang="zh-CN" altLang="en-US" sz="1500">
                  <a:solidFill>
                    <a:schemeClr val="bg2">
                      <a:lumMod val="10000"/>
                    </a:schemeClr>
                  </a:solidFill>
                  <a:latin typeface="微软雅黑" panose="020B0503020204020204" charset="-122"/>
                  <a:ea typeface="微软雅黑" panose="020B0503020204020204" charset="-122"/>
                  <a:cs typeface="微软雅黑" panose="020B0503020204020204" charset="-122"/>
                </a:rPr>
                <a:t>与中科院、清华大学、中国科技大学、华中科技大学、中山大学、厦门大学等建立长期产学研合作；</a:t>
              </a:r>
              <a:endParaRPr lang="zh-CN" altLang="en-US" sz="1500">
                <a:solidFill>
                  <a:schemeClr val="bg2">
                    <a:lumMod val="10000"/>
                  </a:schemeClr>
                </a:solidFill>
                <a:latin typeface="微软雅黑" panose="020B0503020204020204" charset="-122"/>
                <a:ea typeface="微软雅黑" panose="020B0503020204020204" charset="-122"/>
                <a:cs typeface="微软雅黑" panose="020B0503020204020204" charset="-122"/>
              </a:endParaRPr>
            </a:p>
            <a:p>
              <a:pPr marL="285750" indent="-285750" algn="l" fontAlgn="auto">
                <a:lnSpc>
                  <a:spcPct val="105000"/>
                </a:lnSpc>
                <a:spcBef>
                  <a:spcPts val="500"/>
                </a:spcBef>
                <a:spcAft>
                  <a:spcPts val="0"/>
                </a:spcAft>
                <a:buClr>
                  <a:srgbClr val="2E75B6"/>
                </a:buClr>
                <a:buSzTx/>
                <a:buFont typeface="Wingdings" panose="05000000000000000000" charset="0"/>
                <a:buChar char="n"/>
              </a:pPr>
              <a:r>
                <a:rPr lang="zh-CN" altLang="en-US" sz="1500">
                  <a:solidFill>
                    <a:schemeClr val="bg2">
                      <a:lumMod val="10000"/>
                    </a:schemeClr>
                  </a:solidFill>
                  <a:latin typeface="微软雅黑" panose="020B0503020204020204" charset="-122"/>
                  <a:ea typeface="微软雅黑" panose="020B0503020204020204" charset="-122"/>
                  <a:cs typeface="微软雅黑" panose="020B0503020204020204" charset="-122"/>
                </a:rPr>
                <a:t>与</a:t>
              </a:r>
              <a:r>
                <a:rPr lang="zh-CN" altLang="en-US" sz="1500">
                  <a:solidFill>
                    <a:schemeClr val="bg2">
                      <a:lumMod val="10000"/>
                    </a:schemeClr>
                  </a:solidFill>
                  <a:latin typeface="微软雅黑" panose="020B0503020204020204" charset="-122"/>
                  <a:ea typeface="微软雅黑" panose="020B0503020204020204" charset="-122"/>
                  <a:cs typeface="微软雅黑" panose="020B0503020204020204" charset="-122"/>
                </a:rPr>
                <a:t>北京大学、联想、统信等厂商共建联合实验室；</a:t>
              </a:r>
              <a:endParaRPr lang="zh-CN" altLang="en-US" sz="1500">
                <a:solidFill>
                  <a:schemeClr val="bg2">
                    <a:lumMod val="10000"/>
                  </a:schemeClr>
                </a:solidFill>
                <a:latin typeface="微软雅黑" panose="020B0503020204020204" charset="-122"/>
                <a:ea typeface="微软雅黑" panose="020B0503020204020204" charset="-122"/>
                <a:cs typeface="微软雅黑" panose="020B0503020204020204" charset="-122"/>
              </a:endParaRPr>
            </a:p>
            <a:p>
              <a:pPr marL="285750" indent="-285750" algn="l" fontAlgn="auto">
                <a:lnSpc>
                  <a:spcPct val="105000"/>
                </a:lnSpc>
                <a:spcBef>
                  <a:spcPts val="500"/>
                </a:spcBef>
                <a:spcAft>
                  <a:spcPts val="0"/>
                </a:spcAft>
                <a:buClr>
                  <a:srgbClr val="2E75B6"/>
                </a:buClr>
                <a:buSzTx/>
                <a:buFont typeface="Wingdings" panose="05000000000000000000" charset="0"/>
                <a:buChar char="n"/>
              </a:pPr>
              <a:r>
                <a:rPr lang="zh-CN" altLang="en-US" sz="1500">
                  <a:solidFill>
                    <a:schemeClr val="bg2">
                      <a:lumMod val="10000"/>
                    </a:schemeClr>
                  </a:solidFill>
                  <a:latin typeface="微软雅黑" panose="020B0503020204020204" charset="-122"/>
                  <a:ea typeface="微软雅黑" panose="020B0503020204020204" charset="-122"/>
                  <a:cs typeface="微软雅黑" panose="020B0503020204020204" charset="-122"/>
                </a:rPr>
                <a:t>与BATJ、字节等头部企业进行全方位技术合作；</a:t>
              </a:r>
              <a:endParaRPr lang="zh-CN" altLang="en-US" sz="1500">
                <a:solidFill>
                  <a:schemeClr val="bg2">
                    <a:lumMod val="10000"/>
                  </a:schemeClr>
                </a:solidFill>
                <a:latin typeface="微软雅黑" panose="020B0503020204020204" charset="-122"/>
                <a:ea typeface="微软雅黑" panose="020B0503020204020204" charset="-122"/>
                <a:cs typeface="微软雅黑" panose="020B0503020204020204" charset="-122"/>
              </a:endParaRPr>
            </a:p>
            <a:p>
              <a:pPr marL="285750" indent="-285750" algn="l" fontAlgn="auto">
                <a:lnSpc>
                  <a:spcPct val="105000"/>
                </a:lnSpc>
                <a:spcBef>
                  <a:spcPts val="500"/>
                </a:spcBef>
                <a:spcAft>
                  <a:spcPts val="0"/>
                </a:spcAft>
                <a:buClr>
                  <a:srgbClr val="2E75B6"/>
                </a:buClr>
                <a:buSzTx/>
                <a:buFont typeface="Wingdings" panose="05000000000000000000" charset="0"/>
                <a:buChar char="n"/>
              </a:pPr>
              <a:r>
                <a:rPr lang="zh-CN" altLang="en-US" sz="15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与主流中国芯、国产操作系统均建立紧密合作，共建信创生态。</a:t>
              </a:r>
              <a:endParaRPr lang="zh-CN" altLang="en-US" sz="1500">
                <a:solidFill>
                  <a:schemeClr val="bg2">
                    <a:lumMod val="10000"/>
                  </a:schemeClr>
                </a:solidFill>
                <a:latin typeface="微软雅黑" panose="020B0503020204020204" charset="-122"/>
                <a:ea typeface="微软雅黑" panose="020B0503020204020204" charset="-122"/>
                <a:cs typeface="微软雅黑" panose="020B0503020204020204" charset="-122"/>
              </a:endParaRPr>
            </a:p>
          </p:txBody>
        </p:sp>
        <p:sp>
          <p:nvSpPr>
            <p:cNvPr id="47" name="圆角矩形 46"/>
            <p:cNvSpPr/>
            <p:nvPr/>
          </p:nvSpPr>
          <p:spPr>
            <a:xfrm>
              <a:off x="6926" y="4602"/>
              <a:ext cx="5344" cy="1006"/>
            </a:xfrm>
            <a:prstGeom prst="roundRect">
              <a:avLst/>
            </a:prstGeom>
            <a:solidFill>
              <a:srgbClr val="0070C0"/>
            </a:solidFill>
          </p:spPr>
          <p:style>
            <a:lnRef idx="0">
              <a:srgbClr val="FFFFFF"/>
            </a:lnRef>
            <a:fillRef idx="1">
              <a:schemeClr val="accent1"/>
            </a:fillRef>
            <a:effectRef idx="0">
              <a:srgbClr val="FFFFFF"/>
            </a:effectRef>
            <a:fontRef idx="minor">
              <a:schemeClr val="lt1"/>
            </a:fontRef>
          </p:style>
          <p:txBody>
            <a:bodyPr rtlCol="0" anchor="ctr">
              <a:scene3d>
                <a:camera prst="orthographicFront"/>
                <a:lightRig rig="threePt" dir="t"/>
              </a:scene3d>
            </a:bodyPr>
            <a:p>
              <a:pPr algn="ctr">
                <a:buClrTx/>
                <a:buSzTx/>
                <a:buFontTx/>
              </a:pPr>
              <a:r>
                <a:rPr lang="zh-CN" altLang="en-US" sz="1700" b="1">
                  <a:ln w="15875"/>
                  <a:solidFill>
                    <a:schemeClr val="bg1"/>
                  </a:solidFill>
                  <a:effectLst/>
                  <a:latin typeface="+mn-ea"/>
                </a:rPr>
                <a:t>加强与</a:t>
              </a:r>
              <a:r>
                <a:rPr lang="zh-CN" altLang="en-US" sz="1700" b="1">
                  <a:ln w="15875"/>
                  <a:solidFill>
                    <a:schemeClr val="bg1"/>
                  </a:solidFill>
                  <a:effectLst/>
                  <a:latin typeface="+mn-ea"/>
                  <a:sym typeface="+mn-ea"/>
                </a:rPr>
                <a:t>高校科研院所</a:t>
              </a:r>
              <a:endParaRPr lang="zh-CN" altLang="en-US" sz="1700" b="1">
                <a:ln w="15875"/>
                <a:solidFill>
                  <a:schemeClr val="bg1"/>
                </a:solidFill>
                <a:effectLst/>
                <a:latin typeface="+mn-ea"/>
                <a:sym typeface="+mn-ea"/>
              </a:endParaRPr>
            </a:p>
            <a:p>
              <a:pPr algn="ctr">
                <a:buClrTx/>
                <a:buSzTx/>
                <a:buFontTx/>
              </a:pPr>
              <a:r>
                <a:rPr lang="zh-CN" altLang="en-US" sz="1700" b="1">
                  <a:ln w="15875"/>
                  <a:solidFill>
                    <a:schemeClr val="bg1"/>
                  </a:solidFill>
                  <a:effectLst/>
                  <a:latin typeface="+mn-ea"/>
                  <a:sym typeface="+mn-ea"/>
                </a:rPr>
                <a:t>及</a:t>
              </a:r>
              <a:r>
                <a:rPr lang="zh-CN" altLang="en-US" sz="1700" b="1">
                  <a:ln w="15875"/>
                  <a:solidFill>
                    <a:schemeClr val="bg1"/>
                  </a:solidFill>
                  <a:effectLst/>
                  <a:latin typeface="+mn-ea"/>
                </a:rPr>
                <a:t>国内外一流大厂合作</a:t>
              </a:r>
              <a:endParaRPr lang="zh-CN" altLang="en-US" sz="1700">
                <a:ln w="15875"/>
                <a:solidFill>
                  <a:schemeClr val="bg1"/>
                </a:solidFill>
                <a:effectLst/>
                <a:latin typeface="+mn-ea"/>
              </a:endParaRPr>
            </a:p>
          </p:txBody>
        </p:sp>
        <p:sp>
          <p:nvSpPr>
            <p:cNvPr id="54" name="圆角矩形 53"/>
            <p:cNvSpPr/>
            <p:nvPr/>
          </p:nvSpPr>
          <p:spPr>
            <a:xfrm>
              <a:off x="1712" y="4602"/>
              <a:ext cx="4129" cy="1027"/>
            </a:xfrm>
            <a:prstGeom prst="roundRect">
              <a:avLst/>
            </a:prstGeom>
            <a:solidFill>
              <a:srgbClr val="0070C0"/>
            </a:solidFill>
            <a:ln w="12700" cmpd="sng">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buClrTx/>
                <a:buSzTx/>
                <a:buFontTx/>
              </a:pPr>
              <a:r>
                <a:rPr lang="zh-CN" altLang="en-US" sz="1700" b="1">
                  <a:ln w="15875"/>
                  <a:solidFill>
                    <a:schemeClr val="bg1"/>
                  </a:solidFill>
                  <a:effectLst/>
                  <a:latin typeface="+mn-ea"/>
                  <a:sym typeface="+mn-ea"/>
                </a:rPr>
                <a:t>统筹关键性、</a:t>
              </a:r>
              <a:endParaRPr lang="zh-CN" altLang="en-US" sz="1700" b="1">
                <a:ln w="15875"/>
                <a:solidFill>
                  <a:schemeClr val="bg1"/>
                </a:solidFill>
                <a:effectLst/>
                <a:latin typeface="+mn-ea"/>
                <a:sym typeface="+mn-ea"/>
              </a:endParaRPr>
            </a:p>
            <a:p>
              <a:pPr algn="ctr">
                <a:buClrTx/>
                <a:buSzTx/>
                <a:buFontTx/>
              </a:pPr>
              <a:r>
                <a:rPr lang="zh-CN" altLang="en-US" sz="1700" b="1">
                  <a:ln w="15875"/>
                  <a:solidFill>
                    <a:schemeClr val="bg1"/>
                  </a:solidFill>
                  <a:effectLst/>
                  <a:latin typeface="+mn-ea"/>
                  <a:sym typeface="+mn-ea"/>
                </a:rPr>
                <a:t>战略性技术的研发</a:t>
              </a:r>
              <a:endParaRPr lang="en-US" altLang="zh-CN" sz="1700" b="1">
                <a:ln w="15875"/>
                <a:solidFill>
                  <a:schemeClr val="bg1"/>
                </a:solidFill>
                <a:effectLst/>
                <a:latin typeface="+mn-ea"/>
                <a:sym typeface="+mn-ea"/>
              </a:endParaRPr>
            </a:p>
          </p:txBody>
        </p:sp>
        <p:sp>
          <p:nvSpPr>
            <p:cNvPr id="56" name="AutoShape 5"/>
            <p:cNvSpPr>
              <a:spLocks noChangeAspect="1" noChangeArrowheads="1"/>
            </p:cNvSpPr>
            <p:nvPr/>
          </p:nvSpPr>
          <p:spPr bwMode="auto">
            <a:xfrm>
              <a:off x="13227" y="5895"/>
              <a:ext cx="3863" cy="4150"/>
            </a:xfrm>
            <a:prstGeom prst="roundRect">
              <a:avLst>
                <a:gd name="adj" fmla="val 5657"/>
              </a:avLst>
            </a:prstGeom>
            <a:noFill/>
            <a:ln w="12700" cmpd="sng">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a:solidFill>
                  <a:schemeClr val="tx1">
                    <a:lumMod val="65000"/>
                    <a:lumOff val="35000"/>
                  </a:schemeClr>
                </a:solidFill>
              </a:endParaRPr>
            </a:p>
          </p:txBody>
        </p:sp>
        <p:sp>
          <p:nvSpPr>
            <p:cNvPr id="57" name="圆角矩形 56"/>
            <p:cNvSpPr/>
            <p:nvPr/>
          </p:nvSpPr>
          <p:spPr>
            <a:xfrm>
              <a:off x="13181" y="4602"/>
              <a:ext cx="3896" cy="1006"/>
            </a:xfrm>
            <a:prstGeom prst="roundRect">
              <a:avLst/>
            </a:prstGeom>
            <a:solidFill>
              <a:srgbClr val="0070C0"/>
            </a:solidFill>
            <a:ln w="12700" cmpd="sng">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bodyPr>
            <a:p>
              <a:pPr algn="ctr">
                <a:buClrTx/>
                <a:buSzTx/>
                <a:buNone/>
              </a:pPr>
              <a:r>
                <a:rPr lang="zh-CN" altLang="en-US" sz="1700" b="1">
                  <a:ln w="15875"/>
                  <a:solidFill>
                    <a:schemeClr val="bg1"/>
                  </a:solidFill>
                  <a:effectLst/>
                  <a:latin typeface="+mn-ea"/>
                </a:rPr>
                <a:t>协同联动</a:t>
              </a:r>
              <a:endParaRPr lang="zh-CN" altLang="en-US" sz="1700" b="1">
                <a:ln w="15875"/>
                <a:solidFill>
                  <a:schemeClr val="bg1"/>
                </a:solidFill>
                <a:effectLst/>
                <a:latin typeface="+mn-ea"/>
              </a:endParaRPr>
            </a:p>
            <a:p>
              <a:pPr algn="ctr">
                <a:buClrTx/>
                <a:buSzTx/>
                <a:buNone/>
              </a:pPr>
              <a:r>
                <a:rPr lang="zh-CN" altLang="en-US" sz="1700" b="1">
                  <a:ln w="15875"/>
                  <a:solidFill>
                    <a:schemeClr val="bg1"/>
                  </a:solidFill>
                  <a:effectLst/>
                  <a:latin typeface="+mn-ea"/>
                </a:rPr>
                <a:t>全球研发中心</a:t>
              </a:r>
              <a:endParaRPr lang="zh-CN" altLang="en-US" sz="1700">
                <a:ln w="15875"/>
                <a:solidFill>
                  <a:schemeClr val="bg1"/>
                </a:solidFill>
                <a:effectLst/>
                <a:latin typeface="+mn-ea"/>
              </a:endParaRPr>
            </a:p>
          </p:txBody>
        </p:sp>
        <p:sp>
          <p:nvSpPr>
            <p:cNvPr id="67" name="AutoShape 5"/>
            <p:cNvSpPr>
              <a:spLocks noChangeArrowheads="1"/>
            </p:cNvSpPr>
            <p:nvPr/>
          </p:nvSpPr>
          <p:spPr bwMode="auto">
            <a:xfrm>
              <a:off x="1702" y="6010"/>
              <a:ext cx="4139" cy="680"/>
            </a:xfrm>
            <a:prstGeom prst="roundRect">
              <a:avLst>
                <a:gd name="adj" fmla="val 5657"/>
              </a:avLst>
            </a:prstGeom>
            <a:noFill/>
            <a:ln w="12700" cmpd="sng">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spcBef>
                  <a:spcPts val="600"/>
                </a:spcBef>
                <a:spcAft>
                  <a:spcPts val="0"/>
                </a:spcAft>
                <a:buClr>
                  <a:srgbClr val="2E75B6"/>
                </a:buClr>
                <a:buSzTx/>
                <a:buFont typeface="Arial" panose="020B0604020202020204" pitchFamily="34" charset="0"/>
              </a:pPr>
              <a:r>
                <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rPr>
                <a:t>共性技术研发中心</a:t>
              </a:r>
              <a:endPar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endParaRPr>
            </a:p>
          </p:txBody>
        </p:sp>
        <p:sp>
          <p:nvSpPr>
            <p:cNvPr id="68" name="AutoShape 5"/>
            <p:cNvSpPr>
              <a:spLocks noChangeArrowheads="1"/>
            </p:cNvSpPr>
            <p:nvPr/>
          </p:nvSpPr>
          <p:spPr bwMode="auto">
            <a:xfrm>
              <a:off x="1712" y="8248"/>
              <a:ext cx="4139" cy="680"/>
            </a:xfrm>
            <a:prstGeom prst="roundRect">
              <a:avLst>
                <a:gd name="adj" fmla="val 5657"/>
              </a:avLst>
            </a:prstGeom>
            <a:noFill/>
            <a:ln w="12700" cmpd="sng">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spcBef>
                  <a:spcPts val="600"/>
                </a:spcBef>
                <a:spcAft>
                  <a:spcPts val="0"/>
                </a:spcAft>
                <a:buClr>
                  <a:srgbClr val="2E75B6"/>
                </a:buClr>
                <a:buSzTx/>
                <a:buFont typeface="Arial" panose="020B0604020202020204" pitchFamily="34" charset="0"/>
              </a:pPr>
              <a:r>
                <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rPr>
                <a:t>音视频技术研发中心</a:t>
              </a:r>
              <a:endPar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endParaRPr>
            </a:p>
          </p:txBody>
        </p:sp>
        <p:sp>
          <p:nvSpPr>
            <p:cNvPr id="69" name="TextBox 244"/>
            <p:cNvSpPr txBox="1"/>
            <p:nvPr/>
          </p:nvSpPr>
          <p:spPr>
            <a:xfrm>
              <a:off x="13345" y="6031"/>
              <a:ext cx="3632" cy="3395"/>
            </a:xfrm>
            <a:prstGeom prst="rect">
              <a:avLst/>
            </a:prstGeom>
            <a:noFill/>
          </p:spPr>
          <p:txBody>
            <a:bodyPr wrap="square" rtlCol="0">
              <a:spAutoFit/>
            </a:bodyPr>
            <a:p>
              <a:pPr indent="0" algn="l">
                <a:lnSpc>
                  <a:spcPct val="120000"/>
                </a:lnSpc>
                <a:spcBef>
                  <a:spcPts val="600"/>
                </a:spcBef>
                <a:spcAft>
                  <a:spcPts val="0"/>
                </a:spcAft>
                <a:buClr>
                  <a:srgbClr val="2E75B6"/>
                </a:buClr>
                <a:buSzTx/>
                <a:buFont typeface="Arial" panose="020B0604020202020204" pitchFamily="34" charset="0"/>
                <a:buNone/>
              </a:pPr>
              <a:r>
                <a:rPr lang="zh-CN" altLang="en-US" sz="1600">
                  <a:sym typeface="+mn-ea"/>
                </a:rPr>
                <a:t>联动星网锐捷</a:t>
              </a:r>
              <a:r>
                <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福州、厦门、北京、上海、深圳、天津、武汉、成都、南京、苏州等1</a:t>
              </a:r>
              <a:r>
                <a:rPr lang="en-US" altLang="zh-CN" sz="1600">
                  <a:solidFill>
                    <a:schemeClr val="bg2">
                      <a:lumMod val="10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0</a:t>
              </a:r>
              <a:r>
                <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大研发中心，以地域优势广泛聚集人才，为持续创新提供源动力。</a:t>
              </a:r>
              <a:endPar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70" name="文本框 69"/>
            <p:cNvSpPr txBox="1"/>
            <p:nvPr/>
          </p:nvSpPr>
          <p:spPr>
            <a:xfrm>
              <a:off x="6868" y="1405"/>
              <a:ext cx="5718" cy="725"/>
            </a:xfrm>
            <a:prstGeom prst="rect">
              <a:avLst/>
            </a:prstGeom>
            <a:noFill/>
          </p:spPr>
          <p:txBody>
            <a:bodyPr wrap="square">
              <a:spAutoFit/>
              <a:scene3d>
                <a:camera prst="orthographicFront"/>
                <a:lightRig rig="threePt" dir="t"/>
              </a:scene3d>
            </a:bodyPr>
            <a:p>
              <a:pPr algn="ctr">
                <a:lnSpc>
                  <a:spcPct val="100000"/>
                </a:lnSpc>
                <a:buClrTx/>
                <a:buSzTx/>
                <a:buFontTx/>
              </a:pPr>
              <a:r>
                <a:rPr lang="zh-CN" altLang="en-US" sz="2400" b="1" i="0">
                  <a:solidFill>
                    <a:schemeClr val="tx1">
                      <a:lumMod val="65000"/>
                      <a:lumOff val="35000"/>
                    </a:schemeClr>
                  </a:solidFill>
                  <a:latin typeface="+mj-ea"/>
                  <a:ea typeface="+mj-ea"/>
                  <a:cs typeface="汉仪雅酷黑 85W" panose="020B0904020202020204" charset="-122"/>
                </a:rPr>
                <a:t>星网锐捷网络通讯研究院</a:t>
              </a:r>
              <a:endParaRPr lang="zh-CN" altLang="en-US" sz="2400" b="1" i="0">
                <a:solidFill>
                  <a:schemeClr val="tx1">
                    <a:lumMod val="65000"/>
                    <a:lumOff val="35000"/>
                  </a:schemeClr>
                </a:solidFill>
                <a:latin typeface="+mj-ea"/>
                <a:ea typeface="+mj-ea"/>
                <a:cs typeface="汉仪雅酷黑 85W" panose="020B0904020202020204" charset="-122"/>
              </a:endParaRPr>
            </a:p>
          </p:txBody>
        </p:sp>
        <p:sp>
          <p:nvSpPr>
            <p:cNvPr id="78" name="AutoShape 5"/>
            <p:cNvSpPr>
              <a:spLocks noChangeArrowheads="1"/>
            </p:cNvSpPr>
            <p:nvPr/>
          </p:nvSpPr>
          <p:spPr bwMode="auto">
            <a:xfrm>
              <a:off x="1712" y="9367"/>
              <a:ext cx="4139" cy="680"/>
            </a:xfrm>
            <a:prstGeom prst="roundRect">
              <a:avLst>
                <a:gd name="adj" fmla="val 5657"/>
              </a:avLst>
            </a:prstGeom>
            <a:noFill/>
            <a:ln w="12700" cmpd="sng">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spcBef>
                  <a:spcPts val="600"/>
                </a:spcBef>
                <a:spcAft>
                  <a:spcPts val="0"/>
                </a:spcAft>
                <a:buClr>
                  <a:srgbClr val="2E75B6"/>
                </a:buClr>
                <a:buSzTx/>
                <a:buFont typeface="Arial" panose="020B0604020202020204" pitchFamily="34" charset="0"/>
              </a:pPr>
              <a:r>
                <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rPr>
                <a:t>专用芯片研发中心</a:t>
              </a:r>
              <a:endPar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endParaRPr>
            </a:p>
          </p:txBody>
        </p:sp>
        <p:cxnSp>
          <p:nvCxnSpPr>
            <p:cNvPr id="92" name="肘形连接符 91"/>
            <p:cNvCxnSpPr>
              <a:stCxn id="40" idx="2"/>
              <a:endCxn id="54" idx="0"/>
            </p:cNvCxnSpPr>
            <p:nvPr/>
          </p:nvCxnSpPr>
          <p:spPr>
            <a:xfrm rot="5400000">
              <a:off x="6090" y="1132"/>
              <a:ext cx="1157" cy="5783"/>
            </a:xfrm>
            <a:prstGeom prst="bentConnector3">
              <a:avLst>
                <a:gd name="adj1" fmla="val 50043"/>
              </a:avLst>
            </a:prstGeom>
            <a:ln w="12700" cmpd="sng">
              <a:solidFill>
                <a:schemeClr val="accent1">
                  <a:shade val="50000"/>
                </a:schemeClr>
              </a:solidFill>
              <a:prstDash val="sysDot"/>
              <a:tailEnd type="none"/>
            </a:ln>
          </p:spPr>
          <p:style>
            <a:lnRef idx="2">
              <a:schemeClr val="accent1"/>
            </a:lnRef>
            <a:fillRef idx="0">
              <a:srgbClr val="FFFFFF"/>
            </a:fillRef>
            <a:effectRef idx="0">
              <a:srgbClr val="FFFFFF"/>
            </a:effectRef>
            <a:fontRef idx="minor">
              <a:schemeClr val="tx1"/>
            </a:fontRef>
          </p:style>
        </p:cxnSp>
        <p:cxnSp>
          <p:nvCxnSpPr>
            <p:cNvPr id="96" name="肘形连接符 95"/>
            <p:cNvCxnSpPr>
              <a:endCxn id="57" idx="0"/>
            </p:cNvCxnSpPr>
            <p:nvPr/>
          </p:nvCxnSpPr>
          <p:spPr>
            <a:xfrm>
              <a:off x="9553" y="4017"/>
              <a:ext cx="5576" cy="585"/>
            </a:xfrm>
            <a:prstGeom prst="bentConnector2">
              <a:avLst/>
            </a:prstGeom>
            <a:ln w="12700" cmpd="sng">
              <a:solidFill>
                <a:schemeClr val="accent1">
                  <a:shade val="50000"/>
                </a:schemeClr>
              </a:solidFill>
              <a:prstDash val="sysDot"/>
              <a:tailEnd type="none"/>
            </a:ln>
          </p:spPr>
          <p:style>
            <a:lnRef idx="2">
              <a:schemeClr val="accent1"/>
            </a:lnRef>
            <a:fillRef idx="0">
              <a:srgbClr val="FFFFFF"/>
            </a:fillRef>
            <a:effectRef idx="0">
              <a:srgbClr val="FFFFFF"/>
            </a:effectRef>
            <a:fontRef idx="minor">
              <a:schemeClr val="tx1"/>
            </a:fontRef>
          </p:style>
        </p:cxnSp>
        <p:cxnSp>
          <p:nvCxnSpPr>
            <p:cNvPr id="97" name="直接箭头连接符 96"/>
            <p:cNvCxnSpPr>
              <a:stCxn id="3" idx="2"/>
            </p:cNvCxnSpPr>
            <p:nvPr/>
          </p:nvCxnSpPr>
          <p:spPr>
            <a:xfrm>
              <a:off x="9561" y="3102"/>
              <a:ext cx="18" cy="1500"/>
            </a:xfrm>
            <a:prstGeom prst="straightConnector1">
              <a:avLst/>
            </a:prstGeom>
            <a:ln w="12700" cmpd="sng">
              <a:solidFill>
                <a:schemeClr val="accent1">
                  <a:shade val="50000"/>
                </a:schemeClr>
              </a:solidFill>
              <a:prstDash val="sysDot"/>
              <a:tailEnd type="none"/>
            </a:ln>
          </p:spPr>
          <p:style>
            <a:lnRef idx="2">
              <a:schemeClr val="accent1"/>
            </a:lnRef>
            <a:fillRef idx="0">
              <a:srgbClr val="FFFFFF"/>
            </a:fillRef>
            <a:effectRef idx="0">
              <a:srgbClr val="FFFFFF"/>
            </a:effectRef>
            <a:fontRef idx="minor">
              <a:schemeClr val="tx1"/>
            </a:fontRef>
          </p:style>
        </p:cxnSp>
        <p:sp>
          <p:nvSpPr>
            <p:cNvPr id="27" name="AutoShape 5"/>
            <p:cNvSpPr>
              <a:spLocks noChangeArrowheads="1"/>
            </p:cNvSpPr>
            <p:nvPr/>
          </p:nvSpPr>
          <p:spPr bwMode="auto">
            <a:xfrm>
              <a:off x="1712" y="7129"/>
              <a:ext cx="4139" cy="680"/>
            </a:xfrm>
            <a:prstGeom prst="roundRect">
              <a:avLst>
                <a:gd name="adj" fmla="val 5657"/>
              </a:avLst>
            </a:prstGeom>
            <a:noFill/>
            <a:ln w="12700" cmpd="sng">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spcBef>
                  <a:spcPts val="600"/>
                </a:spcBef>
                <a:spcAft>
                  <a:spcPts val="0"/>
                </a:spcAft>
                <a:buClr>
                  <a:srgbClr val="2E75B6"/>
                </a:buClr>
                <a:buSzTx/>
                <a:buFont typeface="Arial" panose="020B0604020202020204" pitchFamily="34" charset="0"/>
              </a:pPr>
              <a:r>
                <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rPr>
                <a:t>光通信研发中心</a:t>
              </a:r>
              <a:endPar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endParaRPr>
            </a:p>
          </p:txBody>
        </p:sp>
      </p:grpSp>
      <p:sp>
        <p:nvSpPr>
          <p:cNvPr id="3" name="AutoShape 5"/>
          <p:cNvSpPr>
            <a:spLocks noChangeAspect="1" noChangeArrowheads="1"/>
          </p:cNvSpPr>
          <p:nvPr/>
        </p:nvSpPr>
        <p:spPr bwMode="auto">
          <a:xfrm>
            <a:off x="3328670" y="1652203"/>
            <a:ext cx="5484495" cy="468638"/>
          </a:xfrm>
          <a:prstGeom prst="roundRect">
            <a:avLst>
              <a:gd name="adj" fmla="val 5657"/>
            </a:avLst>
          </a:prstGeom>
          <a:solidFill>
            <a:srgbClr val="0070C0"/>
          </a:solidFill>
          <a:ln w="12700" cmpd="sng">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buClrTx/>
              <a:buSzTx/>
              <a:buFontTx/>
            </a:pPr>
            <a:endParaRPr lang="zh-CN" altLang="en-US" b="1">
              <a:ln w="15875"/>
              <a:solidFill>
                <a:schemeClr val="bg1"/>
              </a:solidFill>
              <a:effectLst/>
              <a:latin typeface="+mn-ea"/>
              <a:sym typeface="+mn-ea"/>
            </a:endParaRPr>
          </a:p>
          <a:p>
            <a:pPr algn="ctr">
              <a:buClrTx/>
              <a:buSzTx/>
              <a:buFontTx/>
            </a:pPr>
            <a:r>
              <a:rPr lang="zh-CN" altLang="en-US" b="1">
                <a:ln w="15875"/>
                <a:solidFill>
                  <a:schemeClr val="bg1"/>
                </a:solidFill>
                <a:effectLst/>
                <a:latin typeface="+mn-ea"/>
                <a:sym typeface="+mn-ea"/>
              </a:rPr>
              <a:t>全局规划 集约开发</a:t>
            </a:r>
            <a:endParaRPr lang="zh-CN" altLang="en-US">
              <a:ln w="15875"/>
              <a:solidFill>
                <a:schemeClr val="bg1"/>
              </a:solidFill>
              <a:effectLst/>
              <a:latin typeface="+mn-ea"/>
              <a:sym typeface="+mn-ea"/>
            </a:endParaRPr>
          </a:p>
          <a:p>
            <a:pPr algn="ctr"/>
            <a:r>
              <a:rPr lang="en-US" altLang="zh-CN">
                <a:ln w="15875"/>
                <a:solidFill>
                  <a:schemeClr val="bg1"/>
                </a:solidFill>
                <a:effectLst/>
                <a:latin typeface="+mn-ea"/>
                <a:sym typeface="+mn-ea"/>
              </a:rPr>
              <a:t>  </a:t>
            </a:r>
            <a:endParaRPr lang="zh-CN" altLang="en-US">
              <a:ln w="15875"/>
              <a:solidFill>
                <a:schemeClr val="bg1"/>
              </a:solidFill>
              <a:effectLst/>
              <a:latin typeface="+mn-ea"/>
              <a:ea typeface="思源宋体 Heavy" panose="02020900000000000000" charset="-122"/>
              <a:cs typeface="汉仪雅酷黑 85W" panose="020B0904020202020204" charset="-122"/>
              <a:sym typeface="+mn-ea"/>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圆角矩形 9"/>
          <p:cNvSpPr/>
          <p:nvPr/>
        </p:nvSpPr>
        <p:spPr>
          <a:xfrm>
            <a:off x="0" y="1324610"/>
            <a:ext cx="12192000" cy="5095240"/>
          </a:xfrm>
          <a:prstGeom prst="roundRect">
            <a:avLst>
              <a:gd name="adj" fmla="val 0"/>
            </a:avLst>
          </a:prstGeom>
          <a:gradFill>
            <a:gsLst>
              <a:gs pos="100000">
                <a:schemeClr val="bg1">
                  <a:alpha val="50000"/>
                </a:schemeClr>
              </a:gs>
              <a:gs pos="0">
                <a:schemeClr val="bg1"/>
              </a:gs>
            </a:gsLst>
            <a:lin ang="0" scaled="0"/>
          </a:gradFill>
          <a:ln>
            <a:noFill/>
          </a:ln>
          <a:effectLst>
            <a:outerShdw blurRad="101600" dir="2700000" sx="101000" sy="101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dirty="0"/>
          </a:p>
        </p:txBody>
      </p:sp>
      <p:grpSp>
        <p:nvGrpSpPr>
          <p:cNvPr id="20" name="组合 19"/>
          <p:cNvGrpSpPr/>
          <p:nvPr/>
        </p:nvGrpSpPr>
        <p:grpSpPr>
          <a:xfrm>
            <a:off x="543560" y="1786890"/>
            <a:ext cx="11159490" cy="2870835"/>
            <a:chOff x="3340" y="2892"/>
            <a:chExt cx="16352" cy="4255"/>
          </a:xfrm>
        </p:grpSpPr>
        <p:pic>
          <p:nvPicPr>
            <p:cNvPr id="4" name="图片 3" descr="D:\锐捷\2022\20220613\2022年公司ppt\素材\国家级奖项图片\国家级奖项图片\1、首批国家创新型企业.jpg1、首批国家创新型企业"/>
            <p:cNvPicPr>
              <a:picLocks noChangeAspect="1"/>
            </p:cNvPicPr>
            <p:nvPr>
              <p:custDataLst>
                <p:tags r:id="rId1"/>
              </p:custDataLst>
            </p:nvPr>
          </p:nvPicPr>
          <p:blipFill>
            <a:blip r:embed="rId2" cstate="screen"/>
            <a:srcRect/>
            <a:stretch>
              <a:fillRect/>
            </a:stretch>
          </p:blipFill>
          <p:spPr>
            <a:xfrm>
              <a:off x="3340" y="2922"/>
              <a:ext cx="6157" cy="4225"/>
            </a:xfrm>
            <a:prstGeom prst="rect">
              <a:avLst/>
            </a:prstGeom>
          </p:spPr>
        </p:pic>
        <p:pic>
          <p:nvPicPr>
            <p:cNvPr id="5" name="图片 4" descr="D:\锐捷\2022\20220613\2022年公司ppt\素材\国家级奖项图片\国家级奖项图片\6、首批国家技术创新示范企业.jpg6、首批国家技术创新示范企业"/>
            <p:cNvPicPr/>
            <p:nvPr>
              <p:custDataLst>
                <p:tags r:id="rId3"/>
              </p:custDataLst>
            </p:nvPr>
          </p:nvPicPr>
          <p:blipFill>
            <a:blip r:embed="rId4" cstate="screen"/>
            <a:srcRect/>
            <a:stretch>
              <a:fillRect/>
            </a:stretch>
          </p:blipFill>
          <p:spPr>
            <a:xfrm>
              <a:off x="10298" y="2892"/>
              <a:ext cx="2920" cy="2004"/>
            </a:xfrm>
            <a:prstGeom prst="rect">
              <a:avLst/>
            </a:prstGeom>
          </p:spPr>
        </p:pic>
        <p:pic>
          <p:nvPicPr>
            <p:cNvPr id="6" name="图片 5" descr="D:\锐捷\2022\20220613\2022年公司ppt\素材\国家级奖项图片\国家级奖项图片\3、2015国家知识产权示范企业（大）.jpg3、2015国家知识产权示范企业（大）"/>
            <p:cNvPicPr/>
            <p:nvPr>
              <p:custDataLst>
                <p:tags r:id="rId5"/>
              </p:custDataLst>
            </p:nvPr>
          </p:nvPicPr>
          <p:blipFill>
            <a:blip r:embed="rId6" cstate="screen"/>
            <a:srcRect/>
            <a:stretch>
              <a:fillRect/>
            </a:stretch>
          </p:blipFill>
          <p:spPr>
            <a:xfrm>
              <a:off x="16772" y="2892"/>
              <a:ext cx="2920" cy="2004"/>
            </a:xfrm>
            <a:prstGeom prst="rect">
              <a:avLst/>
            </a:prstGeom>
          </p:spPr>
        </p:pic>
        <p:pic>
          <p:nvPicPr>
            <p:cNvPr id="7" name="图片 6" descr="D:\锐捷\2022\20220613\2022年公司ppt\素材\国家级奖项图片\国家级奖项图片\4、博士后科研工作站.jpg4、博士后科研工作站"/>
            <p:cNvPicPr/>
            <p:nvPr>
              <p:custDataLst>
                <p:tags r:id="rId7"/>
              </p:custDataLst>
            </p:nvPr>
          </p:nvPicPr>
          <p:blipFill>
            <a:blip r:embed="rId8" cstate="screen"/>
            <a:srcRect/>
            <a:stretch>
              <a:fillRect/>
            </a:stretch>
          </p:blipFill>
          <p:spPr>
            <a:xfrm>
              <a:off x="16772" y="5114"/>
              <a:ext cx="2920" cy="2004"/>
            </a:xfrm>
            <a:prstGeom prst="rect">
              <a:avLst/>
            </a:prstGeom>
          </p:spPr>
        </p:pic>
        <p:pic>
          <p:nvPicPr>
            <p:cNvPr id="8" name="图片 7" descr="D:\锐捷\2022\20220613\2022年公司ppt\素材\国家级奖项图片\国家级奖项图片\2、国家高科技产业化示范工程.jpg2、国家高科技产业化示范工程"/>
            <p:cNvPicPr/>
            <p:nvPr>
              <p:custDataLst>
                <p:tags r:id="rId9"/>
              </p:custDataLst>
            </p:nvPr>
          </p:nvPicPr>
          <p:blipFill rotWithShape="1">
            <a:blip r:embed="rId10" cstate="screen"/>
            <a:srcRect/>
            <a:stretch>
              <a:fillRect/>
            </a:stretch>
          </p:blipFill>
          <p:spPr>
            <a:xfrm>
              <a:off x="13535" y="2892"/>
              <a:ext cx="2920" cy="2004"/>
            </a:xfrm>
            <a:prstGeom prst="rect">
              <a:avLst/>
            </a:prstGeom>
          </p:spPr>
        </p:pic>
        <p:pic>
          <p:nvPicPr>
            <p:cNvPr id="17" name="图片 16" descr="D:\锐捷\2022\20220613\2022年公司ppt\素材\国家级奖项图片\国家级奖项图片\7、国际科技合作基地.jpg7、国际科技合作基地"/>
            <p:cNvPicPr/>
            <p:nvPr>
              <p:custDataLst>
                <p:tags r:id="rId11"/>
              </p:custDataLst>
            </p:nvPr>
          </p:nvPicPr>
          <p:blipFill>
            <a:blip r:embed="rId12" cstate="screen"/>
            <a:srcRect/>
            <a:stretch>
              <a:fillRect/>
            </a:stretch>
          </p:blipFill>
          <p:spPr>
            <a:xfrm>
              <a:off x="13535" y="5114"/>
              <a:ext cx="2920" cy="2004"/>
            </a:xfrm>
            <a:prstGeom prst="rect">
              <a:avLst/>
            </a:prstGeom>
          </p:spPr>
        </p:pic>
      </p:grpSp>
      <p:sp>
        <p:nvSpPr>
          <p:cNvPr id="16" name="文本框 15"/>
          <p:cNvSpPr txBox="1"/>
          <p:nvPr/>
        </p:nvSpPr>
        <p:spPr>
          <a:xfrm>
            <a:off x="709613" y="4856480"/>
            <a:ext cx="3667760" cy="614045"/>
          </a:xfrm>
          <a:prstGeom prst="rect">
            <a:avLst/>
          </a:prstGeom>
          <a:noFill/>
        </p:spPr>
        <p:txBody>
          <a:bodyPr wrap="square">
            <a:spAutoFit/>
          </a:bodyPr>
          <a:p>
            <a:pPr algn="ctr">
              <a:lnSpc>
                <a:spcPct val="100000"/>
              </a:lnSpc>
            </a:pPr>
            <a:r>
              <a:rPr lang="zh-CN" altLang="en-US" sz="1600" dirty="0">
                <a:solidFill>
                  <a:schemeClr val="tx1">
                    <a:lumMod val="65000"/>
                    <a:lumOff val="35000"/>
                  </a:schemeClr>
                </a:solidFill>
                <a:latin typeface="微软雅黑" panose="020B0503020204020204" charset="-122"/>
                <a:ea typeface="微软雅黑" panose="020B0503020204020204" charset="-122"/>
              </a:rPr>
              <a:t>入选</a:t>
            </a:r>
            <a:r>
              <a:rPr b="1">
                <a:solidFill>
                  <a:srgbClr val="0070C0"/>
                </a:solidFill>
                <a:latin typeface="微软雅黑" panose="020B0503020204020204" charset="-122"/>
                <a:ea typeface="微软雅黑" panose="020B0503020204020204" charset="-122"/>
                <a:cs typeface="微软雅黑" panose="020B0503020204020204" charset="-122"/>
              </a:rPr>
              <a:t>首批国家“创新型企业”</a:t>
            </a:r>
            <a:endParaRPr lang="zh-CN" altLang="en-US" sz="1600" b="1">
              <a:gradFill>
                <a:gsLst>
                  <a:gs pos="100000">
                    <a:schemeClr val="accent1">
                      <a:lumMod val="50000"/>
                    </a:schemeClr>
                  </a:gs>
                  <a:gs pos="0">
                    <a:schemeClr val="accent1"/>
                  </a:gs>
                </a:gsLst>
                <a:lin ang="0" scaled="0"/>
              </a:gradFill>
              <a:latin typeface="微软雅黑" panose="020B0503020204020204" charset="-122"/>
              <a:ea typeface="微软雅黑" panose="020B0503020204020204" charset="-122"/>
            </a:endParaRPr>
          </a:p>
          <a:p>
            <a:pPr algn="ctr">
              <a:lnSpc>
                <a:spcPct val="100000"/>
              </a:lnSpc>
            </a:pPr>
            <a:endParaRPr lang="zh-CN" altLang="en-US" sz="1600" dirty="0">
              <a:solidFill>
                <a:schemeClr val="tx1">
                  <a:lumMod val="65000"/>
                  <a:lumOff val="35000"/>
                </a:schemeClr>
              </a:solidFill>
              <a:latin typeface="微软雅黑" panose="020B0503020204020204" charset="-122"/>
              <a:ea typeface="微软雅黑" panose="020B0503020204020204" charset="-122"/>
            </a:endParaRPr>
          </a:p>
        </p:txBody>
      </p:sp>
      <p:pic>
        <p:nvPicPr>
          <p:cNvPr id="9" name="图片 8" descr="微信图片_20240606101958"/>
          <p:cNvPicPr>
            <a:picLocks noChangeAspect="1"/>
          </p:cNvPicPr>
          <p:nvPr/>
        </p:nvPicPr>
        <p:blipFill>
          <a:blip r:embed="rId13"/>
          <a:stretch>
            <a:fillRect/>
          </a:stretch>
        </p:blipFill>
        <p:spPr>
          <a:xfrm>
            <a:off x="5292090" y="3286125"/>
            <a:ext cx="2069465" cy="1351915"/>
          </a:xfrm>
          <a:prstGeom prst="rect">
            <a:avLst/>
          </a:prstGeom>
        </p:spPr>
      </p:pic>
      <p:sp>
        <p:nvSpPr>
          <p:cNvPr id="14" name="文本框 13"/>
          <p:cNvSpPr txBox="1"/>
          <p:nvPr/>
        </p:nvSpPr>
        <p:spPr>
          <a:xfrm>
            <a:off x="88265" y="232410"/>
            <a:ext cx="6911975" cy="460375"/>
          </a:xfrm>
          <a:prstGeom prst="rect">
            <a:avLst/>
          </a:prstGeom>
          <a:noFill/>
        </p:spPr>
        <p:txBody>
          <a:bodyPr wrap="square" rtlCol="0">
            <a:spAutoFit/>
          </a:bodyPr>
          <a:p>
            <a:pPr marR="0" algn="l" defTabSz="914400" rtl="0" fontAlgn="auto">
              <a:spcBef>
                <a:spcPts val="0"/>
              </a:spcBef>
              <a:spcAft>
                <a:spcPts val="0"/>
              </a:spcAft>
              <a:buClrTx/>
              <a:buSzTx/>
              <a:buFontTx/>
              <a:buNone/>
              <a:defRPr/>
            </a:pPr>
            <a:r>
              <a:rPr kumimoji="1" lang="zh-CN" altLang="en-US" sz="2400" b="1" smtClean="0">
                <a:solidFill>
                  <a:srgbClr val="0070C0"/>
                </a:solidFill>
                <a:latin typeface="微软雅黑" panose="020B0503020204020204" charset="-122"/>
                <a:ea typeface="微软雅黑" panose="020B0503020204020204" charset="-122"/>
                <a:sym typeface="Segoe UI Symbol" panose="020B0502040204020203" charset="0"/>
              </a:rPr>
              <a:t>国家级荣誉与资质</a:t>
            </a:r>
            <a:endParaRPr kumimoji="1" lang="zh-CN" altLang="en-US" sz="2400" b="1" smtClean="0">
              <a:solidFill>
                <a:srgbClr val="0070C0"/>
              </a:solidFill>
              <a:latin typeface="微软雅黑" panose="020B0503020204020204" charset="-122"/>
              <a:ea typeface="微软雅黑" panose="020B0503020204020204" charset="-122"/>
              <a:sym typeface="+mn-ea"/>
            </a:endParaRPr>
          </a:p>
        </p:txBody>
      </p:sp>
    </p:spTree>
    <p:custDataLst>
      <p:tags r:id="rId14"/>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文本框 10"/>
          <p:cNvSpPr txBox="1"/>
          <p:nvPr/>
        </p:nvSpPr>
        <p:spPr>
          <a:xfrm>
            <a:off x="1807210" y="982345"/>
            <a:ext cx="8542020" cy="460375"/>
          </a:xfrm>
          <a:prstGeom prst="rect">
            <a:avLst/>
          </a:prstGeom>
          <a:noFill/>
        </p:spPr>
        <p:txBody>
          <a:bodyPr wrap="square" rtlCol="0" anchor="t">
            <a:spAutoFit/>
          </a:bodyPr>
          <a:p>
            <a:pPr algn="ctr">
              <a:buClrTx/>
              <a:buSzTx/>
              <a:buFontTx/>
            </a:pPr>
            <a:r>
              <a:rPr kumimoji="1" lang="zh-CN" altLang="en-US" sz="2400" b="1" smtClean="0">
                <a:solidFill>
                  <a:srgbClr val="0070C0"/>
                </a:solidFill>
                <a:latin typeface="微软雅黑" panose="020B0503020204020204" charset="-122"/>
                <a:ea typeface="微软雅黑" panose="020B0503020204020204" charset="-122"/>
              </a:rPr>
              <a:t>朝着世界一流的ICT基础设施与AI应用方案提供商迈进</a:t>
            </a:r>
            <a:endParaRPr kumimoji="1" lang="zh-CN" altLang="en-US" sz="2400" b="1" dirty="0" smtClean="0">
              <a:solidFill>
                <a:srgbClr val="0070C0"/>
              </a:solidFill>
              <a:latin typeface="微软雅黑" panose="020B0503020204020204" charset="-122"/>
              <a:ea typeface="微软雅黑" panose="020B0503020204020204" charset="-122"/>
            </a:endParaRPr>
          </a:p>
        </p:txBody>
      </p:sp>
      <p:sp>
        <p:nvSpPr>
          <p:cNvPr id="27" name="圆角矩形 26"/>
          <p:cNvSpPr/>
          <p:nvPr>
            <p:custDataLst>
              <p:tags r:id="rId1"/>
            </p:custDataLst>
          </p:nvPr>
        </p:nvSpPr>
        <p:spPr>
          <a:xfrm>
            <a:off x="495935" y="1798955"/>
            <a:ext cx="3671570" cy="4929505"/>
          </a:xfrm>
          <a:prstGeom prst="roundRect">
            <a:avLst>
              <a:gd name="adj" fmla="val 0"/>
            </a:avLst>
          </a:prstGeom>
          <a:gradFill>
            <a:gsLst>
              <a:gs pos="100000">
                <a:schemeClr val="bg1">
                  <a:alpha val="50000"/>
                </a:schemeClr>
              </a:gs>
              <a:gs pos="0">
                <a:schemeClr val="bg1"/>
              </a:gs>
            </a:gsLst>
            <a:lin ang="0" scaled="0"/>
          </a:gradFill>
          <a:ln>
            <a:noFill/>
          </a:ln>
          <a:effectLst>
            <a:outerShdw blurRad="101600" dir="2700000" sx="101000" sy="101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5" name="圆角矩形 14"/>
          <p:cNvSpPr/>
          <p:nvPr>
            <p:custDataLst>
              <p:tags r:id="rId2"/>
            </p:custDataLst>
          </p:nvPr>
        </p:nvSpPr>
        <p:spPr>
          <a:xfrm>
            <a:off x="4252595" y="1789430"/>
            <a:ext cx="3671570" cy="4929505"/>
          </a:xfrm>
          <a:prstGeom prst="roundRect">
            <a:avLst>
              <a:gd name="adj" fmla="val 0"/>
            </a:avLst>
          </a:prstGeom>
          <a:gradFill>
            <a:gsLst>
              <a:gs pos="100000">
                <a:schemeClr val="bg1">
                  <a:alpha val="50000"/>
                </a:schemeClr>
              </a:gs>
              <a:gs pos="0">
                <a:schemeClr val="bg1"/>
              </a:gs>
            </a:gsLst>
            <a:lin ang="0" scaled="0"/>
          </a:gradFill>
          <a:ln>
            <a:noFill/>
          </a:ln>
          <a:effectLst>
            <a:outerShdw blurRad="101600" dir="2700000" sx="101000" sy="101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6" name="圆角矩形 15"/>
          <p:cNvSpPr/>
          <p:nvPr>
            <p:custDataLst>
              <p:tags r:id="rId3"/>
            </p:custDataLst>
          </p:nvPr>
        </p:nvSpPr>
        <p:spPr>
          <a:xfrm>
            <a:off x="8008620" y="1789430"/>
            <a:ext cx="3671570" cy="4929505"/>
          </a:xfrm>
          <a:prstGeom prst="roundRect">
            <a:avLst>
              <a:gd name="adj" fmla="val 0"/>
            </a:avLst>
          </a:prstGeom>
          <a:gradFill>
            <a:gsLst>
              <a:gs pos="100000">
                <a:schemeClr val="bg1">
                  <a:alpha val="50000"/>
                </a:schemeClr>
              </a:gs>
              <a:gs pos="0">
                <a:schemeClr val="bg1"/>
              </a:gs>
            </a:gsLst>
            <a:lin ang="0" scaled="0"/>
          </a:gradFill>
          <a:ln>
            <a:noFill/>
          </a:ln>
          <a:effectLst>
            <a:outerShdw blurRad="101600" dir="2700000" sx="101000" sy="101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文本框 34"/>
          <p:cNvSpPr txBox="1"/>
          <p:nvPr>
            <p:custDataLst>
              <p:tags r:id="rId4"/>
            </p:custDataLst>
          </p:nvPr>
        </p:nvSpPr>
        <p:spPr>
          <a:xfrm>
            <a:off x="8107680" y="4638040"/>
            <a:ext cx="3429000" cy="2037080"/>
          </a:xfrm>
          <a:prstGeom prst="rect">
            <a:avLst/>
          </a:prstGeom>
          <a:noFill/>
        </p:spPr>
        <p:txBody>
          <a:bodyPr wrap="square">
            <a:noAutofit/>
          </a:bodyPr>
          <a:lstStyle/>
          <a:p>
            <a:pPr marL="285750" indent="-285750" algn="l" fontAlgn="auto">
              <a:lnSpc>
                <a:spcPct val="120000"/>
              </a:lnSpc>
              <a:spcBef>
                <a:spcPts val="600"/>
              </a:spcBef>
              <a:spcAft>
                <a:spcPts val="0"/>
              </a:spcAft>
              <a:buClr>
                <a:srgbClr val="2E75B6"/>
              </a:buClr>
              <a:buSzTx/>
              <a:buFont typeface="Arial" panose="020B0604020202020204" pitchFamily="34" charset="0"/>
              <a:buChar char="•"/>
            </a:pPr>
            <a:r>
              <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积极加速公司业务的</a:t>
            </a:r>
            <a:r>
              <a:rPr lang="zh-CN" altLang="en-US" sz="1400" b="1">
                <a:solidFill>
                  <a:srgbClr val="0070C0"/>
                </a:solidFill>
                <a:latin typeface="微软雅黑" panose="020B0503020204020204" charset="-122"/>
                <a:ea typeface="微软雅黑" panose="020B0503020204020204" charset="-122"/>
                <a:cs typeface="微软雅黑" panose="020B0503020204020204" charset="-122"/>
                <a:sym typeface="+mn-ea"/>
              </a:rPr>
              <a:t>全球化发展</a:t>
            </a:r>
            <a:r>
              <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l" fontAlgn="auto">
              <a:lnSpc>
                <a:spcPct val="120000"/>
              </a:lnSpc>
              <a:spcBef>
                <a:spcPts val="600"/>
              </a:spcBef>
              <a:spcAft>
                <a:spcPts val="0"/>
              </a:spcAft>
              <a:buClr>
                <a:srgbClr val="2E75B6"/>
              </a:buClr>
              <a:buSzTx/>
              <a:buFont typeface="Arial" panose="020B0604020202020204" pitchFamily="34" charset="0"/>
              <a:buChar char="•"/>
            </a:pPr>
            <a:r>
              <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业务覆盖</a:t>
            </a:r>
            <a:r>
              <a:rPr lang="zh-CN" altLang="en-US" sz="1400" b="1">
                <a:solidFill>
                  <a:srgbClr val="0070C0"/>
                </a:solidFill>
                <a:latin typeface="微软雅黑" panose="020B0503020204020204" charset="-122"/>
                <a:ea typeface="微软雅黑" panose="020B0503020204020204" charset="-122"/>
                <a:cs typeface="微软雅黑" panose="020B0503020204020204" charset="-122"/>
                <a:sym typeface="+mn-ea"/>
              </a:rPr>
              <a:t>全球140+</a:t>
            </a:r>
            <a:r>
              <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国家和地区，</a:t>
            </a:r>
            <a:r>
              <a:rPr lang="en-US" altLang="zh-CN"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20000+</a:t>
            </a:r>
            <a:r>
              <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全球合作伙伴；</a:t>
            </a:r>
            <a:endPar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l" fontAlgn="auto">
              <a:lnSpc>
                <a:spcPct val="120000"/>
              </a:lnSpc>
              <a:spcBef>
                <a:spcPts val="600"/>
              </a:spcBef>
              <a:spcAft>
                <a:spcPts val="0"/>
              </a:spcAft>
              <a:buClr>
                <a:srgbClr val="2E75B6"/>
              </a:buClr>
              <a:buSzTx/>
              <a:buFont typeface="Arial" panose="020B0604020202020204" pitchFamily="34" charset="0"/>
              <a:buChar char="•"/>
            </a:pPr>
            <a:r>
              <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202</a:t>
            </a:r>
            <a:r>
              <a:rPr lang="en-US" altLang="zh-CN"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5</a:t>
            </a:r>
            <a:r>
              <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年海外销售达</a:t>
            </a:r>
            <a:r>
              <a:rPr lang="en-US" altLang="zh-CN" sz="1400" b="1">
                <a:solidFill>
                  <a:srgbClr val="0070C0"/>
                </a:solidFill>
                <a:latin typeface="微软雅黑" panose="020B0503020204020204" charset="-122"/>
                <a:ea typeface="微软雅黑" panose="020B0503020204020204" charset="-122"/>
                <a:cs typeface="微软雅黑" panose="020B0503020204020204" charset="-122"/>
                <a:sym typeface="+mn-ea"/>
              </a:rPr>
              <a:t>43.22</a:t>
            </a:r>
            <a:r>
              <a:rPr lang="zh-CN" altLang="en-US" sz="1400" b="1">
                <a:solidFill>
                  <a:srgbClr val="0070C0"/>
                </a:solidFill>
                <a:latin typeface="微软雅黑" panose="020B0503020204020204" charset="-122"/>
                <a:ea typeface="微软雅黑" panose="020B0503020204020204" charset="-122"/>
                <a:cs typeface="微软雅黑" panose="020B0503020204020204" charset="-122"/>
                <a:sym typeface="+mn-ea"/>
              </a:rPr>
              <a:t>亿元</a:t>
            </a:r>
            <a:r>
              <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，占营业收入的</a:t>
            </a:r>
            <a:r>
              <a:rPr lang="en-US" altLang="zh-CN" sz="1400" b="1">
                <a:solidFill>
                  <a:srgbClr val="0070C0"/>
                </a:solidFill>
                <a:latin typeface="微软雅黑" panose="020B0503020204020204" charset="-122"/>
                <a:ea typeface="微软雅黑" panose="020B0503020204020204" charset="-122"/>
                <a:cs typeface="微软雅黑" panose="020B0503020204020204" charset="-122"/>
                <a:sym typeface="+mn-ea"/>
              </a:rPr>
              <a:t>22.56</a:t>
            </a:r>
            <a:r>
              <a:rPr lang="zh-CN" altLang="en-US" sz="1400" b="1">
                <a:solidFill>
                  <a:srgbClr val="0070C0"/>
                </a:solidFill>
                <a:latin typeface="微软雅黑" panose="020B0503020204020204" charset="-122"/>
                <a:ea typeface="微软雅黑" panose="020B0503020204020204" charset="-122"/>
                <a:cs typeface="微软雅黑" panose="020B0503020204020204" charset="-122"/>
                <a:sym typeface="+mn-ea"/>
              </a:rPr>
              <a:t>%</a:t>
            </a:r>
            <a:r>
              <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a:t>
            </a:r>
            <a:endPar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endParaRPr>
          </a:p>
          <a:p>
            <a:pPr marL="285750" indent="-285750" algn="l" fontAlgn="auto">
              <a:lnSpc>
                <a:spcPct val="120000"/>
              </a:lnSpc>
              <a:spcBef>
                <a:spcPts val="600"/>
              </a:spcBef>
              <a:spcAft>
                <a:spcPts val="0"/>
              </a:spcAft>
              <a:buClr>
                <a:srgbClr val="2E75B6"/>
              </a:buClr>
              <a:buSzTx/>
              <a:buFont typeface="Arial" panose="020B0604020202020204" pitchFamily="34" charset="0"/>
              <a:buChar char="•"/>
            </a:pPr>
            <a:endParaRPr lang="zh-CN" altLang="en-US" sz="1400" dirty="0">
              <a:solidFill>
                <a:srgbClr val="4E5865"/>
              </a:solidFill>
              <a:latin typeface="微软雅黑" panose="020B0503020204020204" charset="-122"/>
              <a:ea typeface="微软雅黑" panose="020B0503020204020204" charset="-122"/>
            </a:endParaRPr>
          </a:p>
        </p:txBody>
      </p:sp>
      <p:sp>
        <p:nvSpPr>
          <p:cNvPr id="36" name="圆角矩形 35"/>
          <p:cNvSpPr/>
          <p:nvPr>
            <p:custDataLst>
              <p:tags r:id="rId5"/>
            </p:custDataLst>
          </p:nvPr>
        </p:nvSpPr>
        <p:spPr>
          <a:xfrm>
            <a:off x="8224405" y="2028417"/>
            <a:ext cx="3240000" cy="432000"/>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2"/>
                </a:solidFill>
                <a:latin typeface="微软雅黑" panose="020B0503020204020204" charset="-122"/>
                <a:ea typeface="微软雅黑" panose="020B0503020204020204" charset="-122"/>
              </a:rPr>
              <a:t>全球化业务布局</a:t>
            </a:r>
            <a:endParaRPr lang="zh-CN" altLang="en-US" b="1" dirty="0" smtClean="0">
              <a:solidFill>
                <a:schemeClr val="tx2"/>
              </a:solidFill>
              <a:latin typeface="微软雅黑" panose="020B0503020204020204" charset="-122"/>
              <a:ea typeface="微软雅黑" panose="020B0503020204020204" charset="-122"/>
            </a:endParaRPr>
          </a:p>
        </p:txBody>
      </p:sp>
      <p:sp>
        <p:nvSpPr>
          <p:cNvPr id="37" name="圆角矩形 36"/>
          <p:cNvSpPr/>
          <p:nvPr>
            <p:custDataLst>
              <p:tags r:id="rId6"/>
            </p:custDataLst>
          </p:nvPr>
        </p:nvSpPr>
        <p:spPr>
          <a:xfrm>
            <a:off x="711720" y="2028417"/>
            <a:ext cx="3240000" cy="432000"/>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2"/>
                </a:solidFill>
                <a:latin typeface="微软雅黑" panose="020B0503020204020204" charset="-122"/>
                <a:ea typeface="微软雅黑" panose="020B0503020204020204" charset="-122"/>
                <a:sym typeface="+mn-ea"/>
              </a:rPr>
              <a:t>全场景AI</a:t>
            </a:r>
            <a:endParaRPr lang="zh-CN" altLang="en-US" b="1" dirty="0" smtClean="0">
              <a:solidFill>
                <a:schemeClr val="tx2"/>
              </a:solidFill>
              <a:latin typeface="微软雅黑" panose="020B0503020204020204" charset="-122"/>
              <a:ea typeface="微软雅黑" panose="020B0503020204020204" charset="-122"/>
            </a:endParaRPr>
          </a:p>
        </p:txBody>
      </p:sp>
      <p:sp>
        <p:nvSpPr>
          <p:cNvPr id="38" name="圆角矩形 37"/>
          <p:cNvSpPr/>
          <p:nvPr>
            <p:custDataLst>
              <p:tags r:id="rId7"/>
            </p:custDataLst>
          </p:nvPr>
        </p:nvSpPr>
        <p:spPr>
          <a:xfrm>
            <a:off x="4468380" y="2028417"/>
            <a:ext cx="3240000" cy="432000"/>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chemeClr val="tx2"/>
                </a:solidFill>
                <a:latin typeface="微软雅黑" panose="020B0503020204020204" charset="-122"/>
                <a:ea typeface="微软雅黑" panose="020B0503020204020204" charset="-122"/>
                <a:sym typeface="+mn-ea"/>
              </a:rPr>
              <a:t>全栈式信创</a:t>
            </a:r>
            <a:endParaRPr lang="zh-CN" altLang="en-US" b="1" dirty="0" smtClean="0">
              <a:solidFill>
                <a:schemeClr val="tx2"/>
              </a:solidFill>
              <a:latin typeface="微软雅黑" panose="020B0503020204020204" charset="-122"/>
              <a:ea typeface="微软雅黑" panose="020B0503020204020204" charset="-122"/>
            </a:endParaRPr>
          </a:p>
        </p:txBody>
      </p:sp>
      <p:sp>
        <p:nvSpPr>
          <p:cNvPr id="39" name="文本框 38"/>
          <p:cNvSpPr txBox="1"/>
          <p:nvPr>
            <p:custDataLst>
              <p:tags r:id="rId8"/>
            </p:custDataLst>
          </p:nvPr>
        </p:nvSpPr>
        <p:spPr>
          <a:xfrm>
            <a:off x="675005" y="4831715"/>
            <a:ext cx="3155950" cy="866140"/>
          </a:xfrm>
          <a:prstGeom prst="rect">
            <a:avLst/>
          </a:prstGeom>
          <a:noFill/>
        </p:spPr>
        <p:txBody>
          <a:bodyPr wrap="square" rtlCol="0" anchor="t">
            <a:spAutoFit/>
          </a:bodyPr>
          <a:lstStyle/>
          <a:p>
            <a:pPr marL="285750" indent="-285750" algn="l" fontAlgn="auto">
              <a:lnSpc>
                <a:spcPct val="120000"/>
              </a:lnSpc>
              <a:spcBef>
                <a:spcPts val="600"/>
              </a:spcBef>
              <a:spcAft>
                <a:spcPts val="0"/>
              </a:spcAft>
              <a:buClr>
                <a:srgbClr val="2E75B6"/>
              </a:buClr>
              <a:buSzTx/>
              <a:buFont typeface="Arial" panose="020B0604020202020204" pitchFamily="34" charset="0"/>
              <a:buChar char="•"/>
            </a:pPr>
            <a:r>
              <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坚定发力全场景AI，全面构建星网锐捷在</a:t>
            </a:r>
            <a:r>
              <a:rPr lang="en-US" altLang="zh-CN"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云/平台+网+端</a:t>
            </a:r>
            <a:r>
              <a:rPr lang="en-US" altLang="zh-CN"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的AI整体解决方案的能力；</a:t>
            </a:r>
            <a:endPar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40" name="文本框 39"/>
          <p:cNvSpPr txBox="1"/>
          <p:nvPr>
            <p:custDataLst>
              <p:tags r:id="rId9"/>
            </p:custDataLst>
          </p:nvPr>
        </p:nvSpPr>
        <p:spPr>
          <a:xfrm>
            <a:off x="4471035" y="4831715"/>
            <a:ext cx="3234055" cy="1718310"/>
          </a:xfrm>
          <a:prstGeom prst="rect">
            <a:avLst/>
          </a:prstGeom>
          <a:noFill/>
        </p:spPr>
        <p:txBody>
          <a:bodyPr wrap="square">
            <a:spAutoFit/>
          </a:bodyPr>
          <a:lstStyle/>
          <a:p>
            <a:pPr marL="285750" indent="-285750" algn="l" fontAlgn="auto">
              <a:lnSpc>
                <a:spcPct val="120000"/>
              </a:lnSpc>
              <a:spcBef>
                <a:spcPts val="600"/>
              </a:spcBef>
              <a:spcAft>
                <a:spcPts val="0"/>
              </a:spcAft>
              <a:buClr>
                <a:srgbClr val="2E75B6"/>
              </a:buClr>
              <a:buSzTx/>
              <a:buFont typeface="Arial" panose="020B0604020202020204" pitchFamily="34" charset="0"/>
              <a:buChar char="•"/>
            </a:pPr>
            <a:r>
              <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rPr>
              <a:t>持续完善信创网络设备、信创通信设备、信创服务器、信创桌面整机的信创产品方案矩阵；</a:t>
            </a:r>
            <a:endPar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endParaRPr>
          </a:p>
          <a:p>
            <a:pPr marL="285750" indent="-285750" algn="l" fontAlgn="auto">
              <a:lnSpc>
                <a:spcPct val="120000"/>
              </a:lnSpc>
              <a:spcBef>
                <a:spcPts val="600"/>
              </a:spcBef>
              <a:spcAft>
                <a:spcPts val="0"/>
              </a:spcAft>
              <a:buClr>
                <a:srgbClr val="2E75B6"/>
              </a:buClr>
              <a:buSzTx/>
              <a:buFont typeface="Arial" panose="020B0604020202020204" pitchFamily="34" charset="0"/>
              <a:buChar char="•"/>
            </a:pPr>
            <a:r>
              <a:rPr kumimoji="1" lang="zh-CN" altLang="zh-CN" sz="1400" dirty="0">
                <a:solidFill>
                  <a:schemeClr val="tx1"/>
                </a:solidFill>
                <a:latin typeface="微软雅黑" panose="020B0503020204020204" charset="-122"/>
                <a:sym typeface="+mn-ea"/>
              </a:rPr>
              <a:t>形成覆盖基础硬件</a:t>
            </a:r>
            <a:r>
              <a:rPr kumimoji="1" lang="en-US" altLang="zh-CN" sz="1400" dirty="0">
                <a:solidFill>
                  <a:schemeClr val="tx1"/>
                </a:solidFill>
                <a:latin typeface="微软雅黑" panose="020B0503020204020204" charset="-122"/>
                <a:sym typeface="+mn-ea"/>
              </a:rPr>
              <a:t>+</a:t>
            </a:r>
            <a:r>
              <a:rPr kumimoji="1" lang="zh-CN" altLang="en-US" sz="1400" dirty="0">
                <a:solidFill>
                  <a:schemeClr val="tx1"/>
                </a:solidFill>
                <a:latin typeface="微软雅黑" panose="020B0503020204020204" charset="-122"/>
                <a:sym typeface="+mn-ea"/>
              </a:rPr>
              <a:t>基础软件</a:t>
            </a:r>
            <a:r>
              <a:rPr kumimoji="1" lang="en-US" altLang="zh-CN" sz="1400" dirty="0">
                <a:solidFill>
                  <a:schemeClr val="tx1"/>
                </a:solidFill>
                <a:latin typeface="微软雅黑" panose="020B0503020204020204" charset="-122"/>
                <a:sym typeface="+mn-ea"/>
              </a:rPr>
              <a:t>+</a:t>
            </a:r>
            <a:r>
              <a:rPr kumimoji="1" lang="zh-CN" altLang="en-US" sz="1400" dirty="0">
                <a:solidFill>
                  <a:schemeClr val="tx1"/>
                </a:solidFill>
                <a:latin typeface="微软雅黑" panose="020B0503020204020204" charset="-122"/>
                <a:sym typeface="+mn-ea"/>
              </a:rPr>
              <a:t>中间件</a:t>
            </a:r>
            <a:r>
              <a:rPr kumimoji="1" lang="en-US" altLang="zh-CN" sz="1400" dirty="0">
                <a:solidFill>
                  <a:schemeClr val="tx1"/>
                </a:solidFill>
                <a:latin typeface="微软雅黑" panose="020B0503020204020204" charset="-122"/>
                <a:sym typeface="+mn-ea"/>
              </a:rPr>
              <a:t>/</a:t>
            </a:r>
            <a:r>
              <a:rPr kumimoji="1" lang="zh-CN" altLang="en-US" sz="1400" dirty="0">
                <a:solidFill>
                  <a:schemeClr val="tx1"/>
                </a:solidFill>
                <a:latin typeface="微软雅黑" panose="020B0503020204020204" charset="-122"/>
                <a:sym typeface="+mn-ea"/>
              </a:rPr>
              <a:t>系统服务</a:t>
            </a:r>
            <a:r>
              <a:rPr kumimoji="1" lang="en-US" altLang="zh-CN" sz="1400" dirty="0">
                <a:solidFill>
                  <a:schemeClr val="tx1"/>
                </a:solidFill>
                <a:latin typeface="微软雅黑" panose="020B0503020204020204" charset="-122"/>
                <a:sym typeface="+mn-ea"/>
              </a:rPr>
              <a:t>+</a:t>
            </a:r>
            <a:r>
              <a:rPr kumimoji="1" lang="zh-CN" altLang="en-US" sz="1400" dirty="0">
                <a:solidFill>
                  <a:schemeClr val="tx1"/>
                </a:solidFill>
                <a:latin typeface="微软雅黑" panose="020B0503020204020204" charset="-122"/>
                <a:sym typeface="+mn-ea"/>
              </a:rPr>
              <a:t>应用产品的</a:t>
            </a:r>
            <a:r>
              <a:rPr lang="zh-CN" altLang="en-US" sz="1400" b="1">
                <a:solidFill>
                  <a:srgbClr val="0070C0"/>
                </a:solidFill>
                <a:latin typeface="微软雅黑" panose="020B0503020204020204" charset="-122"/>
                <a:ea typeface="微软雅黑" panose="020B0503020204020204" charset="-122"/>
                <a:cs typeface="微软雅黑" panose="020B0503020204020204" charset="-122"/>
                <a:sym typeface="+mn-ea"/>
              </a:rPr>
              <a:t>全栈信创能力</a:t>
            </a:r>
            <a:r>
              <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rPr>
              <a:t>；</a:t>
            </a:r>
            <a:endParaRPr lang="zh-CN" altLang="en-US" sz="1400">
              <a:solidFill>
                <a:schemeClr val="bg2">
                  <a:lumMod val="10000"/>
                </a:schemeClr>
              </a:solidFill>
              <a:latin typeface="微软雅黑" panose="020B0503020204020204" charset="-122"/>
              <a:ea typeface="微软雅黑" panose="020B0503020204020204" charset="-122"/>
              <a:cs typeface="微软雅黑" panose="020B0503020204020204" charset="-122"/>
            </a:endParaRPr>
          </a:p>
        </p:txBody>
      </p:sp>
      <p:pic>
        <p:nvPicPr>
          <p:cNvPr id="41" name="图片 40" descr="摄图网_401166040_三维芯片场景（企业商用）"/>
          <p:cNvPicPr>
            <a:picLocks noChangeAspect="1"/>
          </p:cNvPicPr>
          <p:nvPr>
            <p:custDataLst>
              <p:tags r:id="rId10"/>
            </p:custDataLst>
          </p:nvPr>
        </p:nvPicPr>
        <p:blipFill>
          <a:blip r:embed="rId11"/>
          <a:stretch>
            <a:fillRect/>
          </a:stretch>
        </p:blipFill>
        <p:spPr>
          <a:xfrm>
            <a:off x="4504055" y="2538095"/>
            <a:ext cx="3204210" cy="2099945"/>
          </a:xfrm>
          <a:prstGeom prst="rect">
            <a:avLst/>
          </a:prstGeom>
        </p:spPr>
      </p:pic>
      <p:sp>
        <p:nvSpPr>
          <p:cNvPr id="185" name="矩形 184"/>
          <p:cNvSpPr/>
          <p:nvPr/>
        </p:nvSpPr>
        <p:spPr>
          <a:xfrm>
            <a:off x="496570" y="870585"/>
            <a:ext cx="11183620" cy="696595"/>
          </a:xfrm>
          <a:prstGeom prst="rect">
            <a:avLst/>
          </a:prstGeom>
          <a:noFill/>
          <a:ln w="12700">
            <a:solidFill>
              <a:srgbClr val="4874CB"/>
            </a:solidFill>
            <a:prstDash val="dash"/>
          </a:ln>
        </p:spPr>
        <p:style>
          <a:lnRef idx="2">
            <a:schemeClr val="accent1">
              <a:shade val="50000"/>
            </a:schemeClr>
          </a:lnRef>
          <a:fillRef idx="1003">
            <a:schemeClr val="dk1"/>
          </a:fillRef>
          <a:effectRef idx="0">
            <a:schemeClr val="accent1"/>
          </a:effectRef>
          <a:fontRef idx="minor">
            <a:schemeClr val="lt1"/>
          </a:fontRef>
        </p:style>
        <p:txBody>
          <a:bodyPr rtlCol="0" anchor="ctr"/>
          <a:p>
            <a:pPr algn="ctr"/>
            <a:endParaRPr kumimoji="1" lang="zh-CN" altLang="en-US">
              <a:solidFill>
                <a:prstClr val="white"/>
              </a:solidFill>
            </a:endParaRPr>
          </a:p>
        </p:txBody>
      </p:sp>
      <p:pic>
        <p:nvPicPr>
          <p:cNvPr id="42" name="图片 41" descr="D:\锐捷\2022\20220613\2022年公司ppt\素材\新建文件夹\33.jpg33"/>
          <p:cNvPicPr/>
          <p:nvPr>
            <p:custDataLst>
              <p:tags r:id="rId12"/>
            </p:custDataLst>
          </p:nvPr>
        </p:nvPicPr>
        <p:blipFill>
          <a:blip r:embed="rId13"/>
          <a:srcRect l="7056" r="5998"/>
          <a:stretch>
            <a:fillRect/>
          </a:stretch>
        </p:blipFill>
        <p:spPr>
          <a:xfrm>
            <a:off x="8199120" y="2516505"/>
            <a:ext cx="3263265" cy="2098675"/>
          </a:xfrm>
          <a:prstGeom prst="rect">
            <a:avLst/>
          </a:prstGeom>
        </p:spPr>
      </p:pic>
      <p:pic>
        <p:nvPicPr>
          <p:cNvPr id="47" name="图片 46"/>
          <p:cNvPicPr>
            <a:picLocks noChangeAspect="1"/>
          </p:cNvPicPr>
          <p:nvPr>
            <p:custDataLst>
              <p:tags r:id="rId14"/>
            </p:custDataLst>
          </p:nvPr>
        </p:nvPicPr>
        <p:blipFill>
          <a:blip r:embed="rId15"/>
          <a:srcRect l="2646" r="3053" b="11466"/>
          <a:stretch>
            <a:fillRect/>
          </a:stretch>
        </p:blipFill>
        <p:spPr>
          <a:xfrm>
            <a:off x="749300" y="2550160"/>
            <a:ext cx="3187700" cy="2026920"/>
          </a:xfrm>
          <a:prstGeom prst="rect">
            <a:avLst/>
          </a:prstGeom>
        </p:spPr>
      </p:pic>
      <p:sp>
        <p:nvSpPr>
          <p:cNvPr id="2" name="文本框 1"/>
          <p:cNvSpPr txBox="1"/>
          <p:nvPr/>
        </p:nvSpPr>
        <p:spPr>
          <a:xfrm>
            <a:off x="9565005" y="-365760"/>
            <a:ext cx="4064000" cy="368300"/>
          </a:xfrm>
          <a:prstGeom prst="rect">
            <a:avLst/>
          </a:prstGeom>
          <a:noFill/>
        </p:spPr>
        <p:txBody>
          <a:bodyPr wrap="square" rtlCol="0">
            <a:spAutoFit/>
          </a:bodyPr>
          <a:p>
            <a:endParaRPr lang="zh-CN" altLang="en-US"/>
          </a:p>
        </p:txBody>
      </p:sp>
      <p:sp>
        <p:nvSpPr>
          <p:cNvPr id="3" name="文本框 2"/>
          <p:cNvSpPr txBox="1"/>
          <p:nvPr/>
        </p:nvSpPr>
        <p:spPr>
          <a:xfrm>
            <a:off x="244475" y="224155"/>
            <a:ext cx="6586855" cy="829945"/>
          </a:xfrm>
          <a:prstGeom prst="rect">
            <a:avLst/>
          </a:prstGeom>
          <a:noFill/>
        </p:spPr>
        <p:txBody>
          <a:bodyPr wrap="square" rtlCol="0">
            <a:spAutoFit/>
          </a:bodyPr>
          <a:p>
            <a:pPr>
              <a:lnSpc>
                <a:spcPct val="100000"/>
              </a:lnSpc>
            </a:pPr>
            <a:r>
              <a:rPr kumimoji="1" lang="zh-CN" altLang="en-US" sz="2400" b="1" smtClean="0">
                <a:solidFill>
                  <a:srgbClr val="0070C0"/>
                </a:solidFill>
                <a:latin typeface="微软雅黑" panose="020B0503020204020204" charset="-122"/>
                <a:ea typeface="微软雅黑" panose="020B0503020204020204" charset="-122"/>
                <a:sym typeface="+mn-ea"/>
              </a:rPr>
              <a:t>“一体三翼”的企业战略目标</a:t>
            </a:r>
            <a:endParaRPr kumimoji="1" lang="zh-CN" altLang="en-US" sz="2400" b="1" smtClean="0">
              <a:solidFill>
                <a:srgbClr val="0070C0"/>
              </a:solidFill>
              <a:latin typeface="微软雅黑" panose="020B0503020204020204" charset="-122"/>
              <a:ea typeface="微软雅黑" panose="020B0503020204020204" charset="-122"/>
              <a:sym typeface="+mn-ea"/>
            </a:endParaRPr>
          </a:p>
          <a:p>
            <a:pPr>
              <a:lnSpc>
                <a:spcPct val="100000"/>
              </a:lnSpc>
            </a:pPr>
            <a:endParaRPr lang="zh-CN" altLang="en-US" sz="2400" b="1" spc="150" noProof="0" dirty="0">
              <a:ln>
                <a:noFill/>
              </a:ln>
              <a:solidFill>
                <a:srgbClr val="565A65"/>
              </a:solidFill>
              <a:effectLst/>
              <a:uLnTx/>
              <a:uFillTx/>
              <a:latin typeface="+mn-ea"/>
              <a:sym typeface="+mn-ea"/>
            </a:endParaRPr>
          </a:p>
        </p:txBody>
      </p:sp>
    </p:spTree>
    <p:custDataLst>
      <p:tags r:id="rId16"/>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1" name="图片 30" descr="D:/星网锐捷-杰瑞/策划组工作辟邪剑谱之杰瑞牛逼的不要不要德/公司PPT/千库网_3D立体金融商务办公蓝白ICON图标背景5_背景编号7168479.png千库网_3D立体金融商务办公蓝白ICON图标背景5_背景编号7168479"/>
          <p:cNvPicPr>
            <a:picLocks noChangeAspect="1"/>
          </p:cNvPicPr>
          <p:nvPr/>
        </p:nvPicPr>
        <p:blipFill>
          <a:blip r:embed="rId1"/>
          <a:srcRect t="7818" b="7818"/>
          <a:stretch>
            <a:fillRect/>
          </a:stretch>
        </p:blipFill>
        <p:spPr>
          <a:xfrm>
            <a:off x="0" y="635"/>
            <a:ext cx="12192000" cy="6857365"/>
          </a:xfrm>
          <a:prstGeom prst="rect">
            <a:avLst/>
          </a:prstGeom>
        </p:spPr>
      </p:pic>
      <p:sp>
        <p:nvSpPr>
          <p:cNvPr id="11" name="矩形 10"/>
          <p:cNvSpPr/>
          <p:nvPr/>
        </p:nvSpPr>
        <p:spPr>
          <a:xfrm>
            <a:off x="0" y="12700"/>
            <a:ext cx="12205335" cy="4001770"/>
          </a:xfrm>
          <a:prstGeom prst="rect">
            <a:avLst/>
          </a:prstGeom>
          <a:gradFill>
            <a:gsLst>
              <a:gs pos="3000">
                <a:srgbClr val="0764FD">
                  <a:alpha val="0"/>
                </a:srgbClr>
              </a:gs>
              <a:gs pos="67000">
                <a:srgbClr val="0764FD">
                  <a:alpha val="71000"/>
                </a:srgbClr>
              </a:gs>
            </a:gsLst>
            <a:lin ang="114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3335" y="3992880"/>
            <a:ext cx="12205335" cy="2865120"/>
          </a:xfrm>
          <a:prstGeom prst="rect">
            <a:avLst/>
          </a:prstGeom>
          <a:solidFill>
            <a:schemeClr val="bg1">
              <a:alpha val="8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702945" y="2618740"/>
            <a:ext cx="1419225" cy="1198880"/>
          </a:xfrm>
          <a:prstGeom prst="rect">
            <a:avLst/>
          </a:prstGeom>
          <a:noFill/>
        </p:spPr>
        <p:txBody>
          <a:bodyPr wrap="square" rtlCol="0">
            <a:spAutoFit/>
          </a:bodyPr>
          <a:p>
            <a:r>
              <a:rPr lang="en-US" altLang="zh-CN" sz="7200">
                <a:solidFill>
                  <a:schemeClr val="bg1"/>
                </a:solidFill>
                <a:latin typeface="Impact" panose="020B0806030902050204" charset="0"/>
                <a:cs typeface="Impact" panose="020B0806030902050204" charset="0"/>
              </a:rPr>
              <a:t>02</a:t>
            </a:r>
            <a:endParaRPr lang="en-US" altLang="zh-CN" sz="7200">
              <a:solidFill>
                <a:schemeClr val="bg1"/>
              </a:solidFill>
              <a:latin typeface="Impact" panose="020B0806030902050204" charset="0"/>
              <a:cs typeface="Impact" panose="020B0806030902050204" charset="0"/>
            </a:endParaRPr>
          </a:p>
        </p:txBody>
      </p:sp>
      <p:sp>
        <p:nvSpPr>
          <p:cNvPr id="3" name="文本框 2"/>
          <p:cNvSpPr txBox="1"/>
          <p:nvPr>
            <p:custDataLst>
              <p:tags r:id="rId3"/>
            </p:custDataLst>
          </p:nvPr>
        </p:nvSpPr>
        <p:spPr>
          <a:xfrm>
            <a:off x="1925320" y="2735580"/>
            <a:ext cx="2473960" cy="706755"/>
          </a:xfrm>
          <a:prstGeom prst="rect">
            <a:avLst/>
          </a:prstGeom>
          <a:noFill/>
        </p:spPr>
        <p:txBody>
          <a:bodyPr wrap="square" rtlCol="0">
            <a:spAutoFit/>
          </a:bodyPr>
          <a:p>
            <a:pPr algn="l"/>
            <a:r>
              <a:rPr lang="zh-CN" altLang="en-US" sz="4000" b="1" cap="all">
                <a:solidFill>
                  <a:schemeClr val="bg1"/>
                </a:solidFill>
                <a:uFillTx/>
                <a:latin typeface="微软雅黑" panose="020B0503020204020204" charset="-122"/>
                <a:ea typeface="微软雅黑" panose="020B0503020204020204" charset="-122"/>
              </a:rPr>
              <a:t>产业全景</a:t>
            </a:r>
            <a:endParaRPr lang="zh-CN" altLang="en-US" sz="4000" b="1" cap="all">
              <a:solidFill>
                <a:schemeClr val="bg1"/>
              </a:solidFill>
              <a:uFillTx/>
              <a:latin typeface="微软雅黑" panose="020B0503020204020204" charset="-122"/>
              <a:ea typeface="微软雅黑" panose="020B0503020204020204" charset="-122"/>
            </a:endParaRPr>
          </a:p>
        </p:txBody>
      </p:sp>
      <p:sp>
        <p:nvSpPr>
          <p:cNvPr id="5" name="文本框 4"/>
          <p:cNvSpPr txBox="1"/>
          <p:nvPr>
            <p:custDataLst>
              <p:tags r:id="rId4"/>
            </p:custDataLst>
          </p:nvPr>
        </p:nvSpPr>
        <p:spPr>
          <a:xfrm>
            <a:off x="1925320" y="3442335"/>
            <a:ext cx="2940685" cy="337185"/>
          </a:xfrm>
          <a:prstGeom prst="rect">
            <a:avLst/>
          </a:prstGeom>
          <a:noFill/>
        </p:spPr>
        <p:txBody>
          <a:bodyPr wrap="square" rtlCol="0">
            <a:spAutoFit/>
          </a:bodyPr>
          <a:p>
            <a:pPr algn="l"/>
            <a:r>
              <a:rPr lang="en-US" altLang="zh-CN" sz="1600" cap="all">
                <a:solidFill>
                  <a:schemeClr val="bg1"/>
                </a:solidFill>
                <a:uFillTx/>
                <a:latin typeface="微软雅黑 Light" panose="020B0502040204020203" charset="-122"/>
                <a:ea typeface="微软雅黑 Light" panose="020B0502040204020203" charset="-122"/>
              </a:rPr>
              <a:t>Company Overview</a:t>
            </a:r>
            <a:endParaRPr lang="en-US" altLang="zh-CN" sz="1600" cap="all">
              <a:solidFill>
                <a:schemeClr val="bg1"/>
              </a:solidFill>
              <a:uFillTx/>
              <a:latin typeface="微软雅黑 Light" panose="020B0502040204020203" charset="-122"/>
              <a:ea typeface="微软雅黑 Light" panose="020B0502040204020203" charset="-122"/>
            </a:endParaRPr>
          </a:p>
        </p:txBody>
      </p:sp>
      <p:sp>
        <p:nvSpPr>
          <p:cNvPr id="6" name="直角三角形 5"/>
          <p:cNvSpPr/>
          <p:nvPr>
            <p:custDataLst>
              <p:tags r:id="rId5"/>
            </p:custDataLst>
          </p:nvPr>
        </p:nvSpPr>
        <p:spPr>
          <a:xfrm rot="8100000">
            <a:off x="1231265" y="3916045"/>
            <a:ext cx="154305" cy="154305"/>
          </a:xfrm>
          <a:prstGeom prst="rtTriangl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文本框 20"/>
          <p:cNvSpPr txBox="1"/>
          <p:nvPr>
            <p:custDataLst>
              <p:tags r:id="rId6"/>
            </p:custDataLst>
          </p:nvPr>
        </p:nvSpPr>
        <p:spPr>
          <a:xfrm>
            <a:off x="1066165" y="4178935"/>
            <a:ext cx="1767840" cy="398780"/>
          </a:xfrm>
          <a:prstGeom prst="rect">
            <a:avLst/>
          </a:prstGeom>
          <a:noFill/>
        </p:spPr>
        <p:txBody>
          <a:bodyPr wrap="square" rtlCol="0">
            <a:spAutoFit/>
          </a:bodyPr>
          <a:p>
            <a:pPr algn="l"/>
            <a:r>
              <a:rPr lang="en-US" altLang="zh-CN" sz="2000" b="1" cap="all">
                <a:solidFill>
                  <a:schemeClr val="bg2">
                    <a:lumMod val="10000"/>
                  </a:schemeClr>
                </a:solidFill>
                <a:uFillTx/>
                <a:latin typeface="微软雅黑" panose="020B0503020204020204" charset="-122"/>
                <a:ea typeface="微软雅黑" panose="020B0503020204020204" charset="-122"/>
              </a:rPr>
              <a:t>ICT基础设施</a:t>
            </a:r>
            <a:endParaRPr lang="en-US" altLang="zh-CN" sz="2000" b="1" cap="all">
              <a:solidFill>
                <a:schemeClr val="bg2">
                  <a:lumMod val="10000"/>
                </a:schemeClr>
              </a:solidFill>
              <a:uFillTx/>
              <a:latin typeface="微软雅黑" panose="020B0503020204020204" charset="-122"/>
              <a:ea typeface="微软雅黑" panose="020B0503020204020204" charset="-122"/>
            </a:endParaRPr>
          </a:p>
        </p:txBody>
      </p:sp>
      <p:sp>
        <p:nvSpPr>
          <p:cNvPr id="22" name="文本框 21"/>
          <p:cNvSpPr txBox="1"/>
          <p:nvPr>
            <p:custDataLst>
              <p:tags r:id="rId7"/>
            </p:custDataLst>
          </p:nvPr>
        </p:nvSpPr>
        <p:spPr>
          <a:xfrm>
            <a:off x="5593715" y="4175760"/>
            <a:ext cx="1767840" cy="398780"/>
          </a:xfrm>
          <a:prstGeom prst="rect">
            <a:avLst/>
          </a:prstGeom>
          <a:noFill/>
        </p:spPr>
        <p:txBody>
          <a:bodyPr wrap="square" rtlCol="0">
            <a:spAutoFit/>
          </a:bodyPr>
          <a:p>
            <a:pPr algn="l"/>
            <a:r>
              <a:rPr lang="en-US" altLang="zh-CN" sz="2000" b="1" cap="all">
                <a:solidFill>
                  <a:schemeClr val="bg1">
                    <a:lumMod val="65000"/>
                  </a:schemeClr>
                </a:solidFill>
                <a:uFillTx/>
                <a:latin typeface="微软雅黑" panose="020B0503020204020204" charset="-122"/>
                <a:ea typeface="微软雅黑" panose="020B0503020204020204" charset="-122"/>
              </a:rPr>
              <a:t>AI应用方案</a:t>
            </a:r>
            <a:endParaRPr lang="en-US" altLang="zh-CN" sz="2000" b="1" cap="all">
              <a:solidFill>
                <a:schemeClr val="bg1">
                  <a:lumMod val="65000"/>
                </a:schemeClr>
              </a:solidFill>
              <a:uFillTx/>
              <a:latin typeface="微软雅黑" panose="020B0503020204020204" charset="-122"/>
              <a:ea typeface="微软雅黑" panose="020B0503020204020204" charset="-122"/>
            </a:endParaRPr>
          </a:p>
        </p:txBody>
      </p:sp>
      <p:sp>
        <p:nvSpPr>
          <p:cNvPr id="27" name="文本框 26"/>
          <p:cNvSpPr txBox="1"/>
          <p:nvPr/>
        </p:nvSpPr>
        <p:spPr>
          <a:xfrm>
            <a:off x="1078865" y="4716780"/>
            <a:ext cx="3900805" cy="337185"/>
          </a:xfrm>
          <a:prstGeom prst="rect">
            <a:avLst/>
          </a:prstGeom>
          <a:noFill/>
        </p:spPr>
        <p:txBody>
          <a:bodyPr wrap="square" rtlCol="0">
            <a:spAutoFit/>
          </a:bodyPr>
          <a:p>
            <a:pPr algn="l"/>
            <a:r>
              <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rPr>
              <a:t>全光通信</a:t>
            </a:r>
            <a:r>
              <a:rPr lang="en-US" altLang="zh-CN" sz="1600">
                <a:solidFill>
                  <a:schemeClr val="bg2">
                    <a:lumMod val="10000"/>
                  </a:schemeClr>
                </a:solidFill>
                <a:latin typeface="微软雅黑" panose="020B0503020204020204" charset="-122"/>
                <a:ea typeface="微软雅黑" panose="020B0503020204020204" charset="-122"/>
                <a:cs typeface="微软雅黑" panose="020B0503020204020204" charset="-122"/>
              </a:rPr>
              <a:t>基础设施      </a:t>
            </a:r>
            <a:r>
              <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网络基础设施</a:t>
            </a:r>
            <a:endPar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8" name="文本框 27"/>
          <p:cNvSpPr txBox="1"/>
          <p:nvPr/>
        </p:nvSpPr>
        <p:spPr>
          <a:xfrm>
            <a:off x="5593715" y="4735830"/>
            <a:ext cx="5923280" cy="934085"/>
          </a:xfrm>
          <a:prstGeom prst="rect">
            <a:avLst/>
          </a:prstGeom>
          <a:noFill/>
        </p:spPr>
        <p:txBody>
          <a:bodyPr wrap="square" rtlCol="0">
            <a:noAutofit/>
          </a:bodyPr>
          <a:p>
            <a:pPr algn="l"/>
            <a:r>
              <a:rPr lang="zh-CN" sz="1600">
                <a:solidFill>
                  <a:schemeClr val="bg1">
                    <a:lumMod val="65000"/>
                  </a:schemeClr>
                </a:solidFill>
                <a:latin typeface="微软雅黑" panose="020B0503020204020204" charset="-122"/>
                <a:ea typeface="微软雅黑" panose="020B0503020204020204" charset="-122"/>
                <a:cs typeface="微软雅黑" panose="020B0503020204020204" charset="-122"/>
                <a:sym typeface="+mn-ea"/>
              </a:rPr>
              <a:t>智慧金融</a:t>
            </a:r>
            <a:r>
              <a:rPr lang="en-US" altLang="zh-CN" sz="1600">
                <a:solidFill>
                  <a:schemeClr val="bg1">
                    <a:lumMod val="65000"/>
                  </a:schemeClr>
                </a:solidFill>
                <a:latin typeface="微软雅黑" panose="020B0503020204020204" charset="-122"/>
                <a:ea typeface="微软雅黑" panose="020B0503020204020204" charset="-122"/>
                <a:cs typeface="微软雅黑" panose="020B0503020204020204" charset="-122"/>
                <a:sym typeface="+mn-ea"/>
              </a:rPr>
              <a:t>  </a:t>
            </a:r>
            <a:r>
              <a:rPr lang="zh-CN" sz="1600">
                <a:solidFill>
                  <a:schemeClr val="bg1">
                    <a:lumMod val="65000"/>
                  </a:schemeClr>
                </a:solidFill>
                <a:latin typeface="微软雅黑" panose="020B0503020204020204" charset="-122"/>
                <a:ea typeface="微软雅黑" panose="020B0503020204020204" charset="-122"/>
                <a:cs typeface="微软雅黑" panose="020B0503020204020204" charset="-122"/>
                <a:sym typeface="+mn-ea"/>
              </a:rPr>
              <a:t>智慧办公</a:t>
            </a:r>
            <a:r>
              <a:rPr sz="1600">
                <a:solidFill>
                  <a:schemeClr val="bg1">
                    <a:lumMod val="65000"/>
                  </a:schemeClr>
                </a:solidFill>
                <a:latin typeface="微软雅黑" panose="020B0503020204020204" charset="-122"/>
                <a:ea typeface="微软雅黑" panose="020B0503020204020204" charset="-122"/>
                <a:cs typeface="微软雅黑" panose="020B0503020204020204" charset="-122"/>
                <a:sym typeface="+mn-ea"/>
              </a:rPr>
              <a:t> </a:t>
            </a:r>
            <a:r>
              <a:rPr lang="zh-CN" sz="1600">
                <a:solidFill>
                  <a:schemeClr val="bg1">
                    <a:lumMod val="65000"/>
                  </a:schemeClr>
                </a:solidFill>
                <a:latin typeface="微软雅黑" panose="020B0503020204020204" charset="-122"/>
                <a:ea typeface="微软雅黑" panose="020B0503020204020204" charset="-122"/>
                <a:cs typeface="微软雅黑" panose="020B0503020204020204" charset="-122"/>
                <a:sym typeface="+mn-ea"/>
              </a:rPr>
              <a:t>智慧能源</a:t>
            </a:r>
            <a:r>
              <a:rPr lang="en-US" altLang="zh-CN" sz="1600">
                <a:solidFill>
                  <a:schemeClr val="bg1">
                    <a:lumMod val="65000"/>
                  </a:schemeClr>
                </a:solidFill>
                <a:latin typeface="微软雅黑" panose="020B0503020204020204" charset="-122"/>
                <a:ea typeface="微软雅黑" panose="020B0503020204020204" charset="-122"/>
                <a:cs typeface="微软雅黑" panose="020B0503020204020204" charset="-122"/>
                <a:sym typeface="+mn-ea"/>
              </a:rPr>
              <a:t> </a:t>
            </a:r>
            <a:r>
              <a:rPr lang="zh-CN" sz="1600">
                <a:solidFill>
                  <a:schemeClr val="bg1">
                    <a:lumMod val="65000"/>
                  </a:schemeClr>
                </a:solidFill>
                <a:latin typeface="微软雅黑" panose="020B0503020204020204" charset="-122"/>
                <a:ea typeface="微软雅黑" panose="020B0503020204020204" charset="-122"/>
                <a:cs typeface="微软雅黑" panose="020B0503020204020204" charset="-122"/>
                <a:sym typeface="+mn-ea"/>
              </a:rPr>
              <a:t>元宇宙</a:t>
            </a:r>
            <a:r>
              <a:rPr sz="1600">
                <a:solidFill>
                  <a:schemeClr val="bg1">
                    <a:lumMod val="65000"/>
                  </a:schemeClr>
                </a:solidFill>
                <a:latin typeface="微软雅黑" panose="020B0503020204020204" charset="-122"/>
                <a:ea typeface="微软雅黑" panose="020B0503020204020204" charset="-122"/>
                <a:cs typeface="微软雅黑" panose="020B0503020204020204" charset="-122"/>
                <a:sym typeface="+mn-ea"/>
              </a:rPr>
              <a:t> </a:t>
            </a:r>
            <a:r>
              <a:rPr lang="en-US" sz="1600">
                <a:solidFill>
                  <a:schemeClr val="bg1">
                    <a:lumMod val="65000"/>
                  </a:schemeClr>
                </a:solidFill>
                <a:latin typeface="微软雅黑" panose="020B0503020204020204" charset="-122"/>
                <a:ea typeface="微软雅黑" panose="020B0503020204020204" charset="-122"/>
                <a:cs typeface="微软雅黑" panose="020B0503020204020204" charset="-122"/>
                <a:sym typeface="+mn-ea"/>
              </a:rPr>
              <a:t> </a:t>
            </a:r>
            <a:r>
              <a:rPr lang="zh-CN" sz="1600">
                <a:solidFill>
                  <a:schemeClr val="bg1">
                    <a:lumMod val="65000"/>
                  </a:schemeClr>
                </a:solidFill>
                <a:latin typeface="微软雅黑" panose="020B0503020204020204" charset="-122"/>
                <a:ea typeface="微软雅黑" panose="020B0503020204020204" charset="-122"/>
                <a:cs typeface="微软雅黑" panose="020B0503020204020204" charset="-122"/>
                <a:sym typeface="+mn-ea"/>
              </a:rPr>
              <a:t>智慧空间</a:t>
            </a:r>
            <a:r>
              <a:rPr sz="1600">
                <a:solidFill>
                  <a:schemeClr val="bg1">
                    <a:lumMod val="65000"/>
                  </a:schemeClr>
                </a:solidFill>
                <a:latin typeface="微软雅黑" panose="020B0503020204020204" charset="-122"/>
                <a:ea typeface="微软雅黑" panose="020B0503020204020204" charset="-122"/>
                <a:cs typeface="微软雅黑" panose="020B0503020204020204" charset="-122"/>
                <a:sym typeface="+mn-ea"/>
              </a:rPr>
              <a:t>  </a:t>
            </a:r>
            <a:r>
              <a:rPr lang="en-US" sz="1600">
                <a:solidFill>
                  <a:schemeClr val="bg1">
                    <a:lumMod val="6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600">
                <a:solidFill>
                  <a:schemeClr val="bg1">
                    <a:lumMod val="65000"/>
                  </a:schemeClr>
                </a:solidFill>
                <a:latin typeface="微软雅黑" panose="020B0503020204020204" charset="-122"/>
                <a:ea typeface="微软雅黑" panose="020B0503020204020204" charset="-122"/>
                <a:cs typeface="微软雅黑" panose="020B0503020204020204" charset="-122"/>
                <a:sym typeface="+mn-ea"/>
              </a:rPr>
              <a:t>智能制造</a:t>
            </a:r>
            <a:r>
              <a:rPr lang="en-US" sz="1600">
                <a:solidFill>
                  <a:schemeClr val="bg1">
                    <a:lumMod val="65000"/>
                  </a:schemeClr>
                </a:solidFill>
                <a:latin typeface="微软雅黑" panose="020B0503020204020204" charset="-122"/>
                <a:ea typeface="微软雅黑" panose="020B0503020204020204" charset="-122"/>
                <a:cs typeface="微软雅黑" panose="020B0503020204020204" charset="-122"/>
                <a:sym typeface="+mn-ea"/>
              </a:rPr>
              <a:t> </a:t>
            </a:r>
            <a:r>
              <a:rPr sz="1600">
                <a:solidFill>
                  <a:schemeClr val="bg1">
                    <a:lumMod val="65000"/>
                  </a:schemeClr>
                </a:solidFill>
                <a:latin typeface="微软雅黑" panose="020B0503020204020204" charset="-122"/>
                <a:ea typeface="微软雅黑" panose="020B0503020204020204" charset="-122"/>
                <a:cs typeface="微软雅黑" panose="020B0503020204020204" charset="-122"/>
                <a:sym typeface="+mn-ea"/>
              </a:rPr>
              <a:t> </a:t>
            </a:r>
            <a:endParaRPr lang="en-US" sz="1600">
              <a:solidFill>
                <a:schemeClr val="bg1">
                  <a:lumMod val="65000"/>
                </a:schemeClr>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8"/>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2" name="组合 11"/>
          <p:cNvGrpSpPr/>
          <p:nvPr/>
        </p:nvGrpSpPr>
        <p:grpSpPr>
          <a:xfrm>
            <a:off x="158750" y="0"/>
            <a:ext cx="11908790" cy="6856730"/>
            <a:chOff x="250" y="-17"/>
            <a:chExt cx="18754" cy="10798"/>
          </a:xfrm>
        </p:grpSpPr>
        <p:sp>
          <p:nvSpPr>
            <p:cNvPr id="168" name="矩形 167"/>
            <p:cNvSpPr/>
            <p:nvPr/>
          </p:nvSpPr>
          <p:spPr>
            <a:xfrm>
              <a:off x="347" y="6549"/>
              <a:ext cx="18617" cy="4192"/>
            </a:xfrm>
            <a:prstGeom prst="rect">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69" name="同侧圆角矩形 168"/>
            <p:cNvSpPr/>
            <p:nvPr/>
          </p:nvSpPr>
          <p:spPr>
            <a:xfrm>
              <a:off x="3900" y="10369"/>
              <a:ext cx="3629" cy="412"/>
            </a:xfrm>
            <a:prstGeom prst="round2SameRect">
              <a:avLst>
                <a:gd name="adj1" fmla="val 0"/>
                <a:gd name="adj2"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71751" bIns="71751" rtlCol="0" anchor="ctr" anchorCtr="1"/>
            <a:p>
              <a:pPr algn="ctr"/>
              <a:r>
                <a:rPr kumimoji="1" lang="zh-CN" altLang="en-US" sz="1600" b="1" dirty="0">
                  <a:solidFill>
                    <a:srgbClr val="0070C0"/>
                  </a:solidFill>
                  <a:latin typeface="微软雅黑 Light" panose="020B0502040204020203" charset="-122"/>
                  <a:ea typeface="微软雅黑 Light" panose="020B0502040204020203" charset="-122"/>
                </a:rPr>
                <a:t>【</a:t>
              </a:r>
              <a:r>
                <a:rPr kumimoji="1" lang="zh-CN" altLang="en-US" sz="1600" b="1" dirty="0">
                  <a:solidFill>
                    <a:srgbClr val="455866"/>
                  </a:solidFill>
                  <a:latin typeface="微软雅黑 Light" panose="020B0502040204020203" charset="-122"/>
                  <a:ea typeface="微软雅黑 Light" panose="020B0502040204020203" charset="-122"/>
                </a:rPr>
                <a:t>全光通信基础设施</a:t>
              </a:r>
              <a:r>
                <a:rPr kumimoji="1" lang="zh-CN" altLang="en-US" sz="1600" b="1" dirty="0">
                  <a:solidFill>
                    <a:srgbClr val="0070C0"/>
                  </a:solidFill>
                  <a:latin typeface="微软雅黑 Light" panose="020B0502040204020203" charset="-122"/>
                  <a:ea typeface="微软雅黑 Light" panose="020B0502040204020203" charset="-122"/>
                </a:rPr>
                <a:t>】</a:t>
              </a:r>
              <a:endParaRPr kumimoji="1" lang="zh-CN" altLang="en-US" sz="1600" b="1" dirty="0">
                <a:solidFill>
                  <a:srgbClr val="0070C0"/>
                </a:solidFill>
                <a:latin typeface="微软雅黑 Light" panose="020B0502040204020203" charset="-122"/>
                <a:ea typeface="微软雅黑 Light" panose="020B0502040204020203" charset="-122"/>
              </a:endParaRPr>
            </a:p>
          </p:txBody>
        </p:sp>
        <p:pic>
          <p:nvPicPr>
            <p:cNvPr id="171" name="Picture 69"/>
            <p:cNvPicPr>
              <a:picLocks noChangeAspect="1"/>
            </p:cNvPicPr>
            <p:nvPr/>
          </p:nvPicPr>
          <p:blipFill>
            <a:blip r:embed="rId1"/>
            <a:stretch>
              <a:fillRect/>
            </a:stretch>
          </p:blipFill>
          <p:spPr>
            <a:xfrm>
              <a:off x="10168" y="1290"/>
              <a:ext cx="977" cy="729"/>
            </a:xfrm>
            <a:prstGeom prst="rect">
              <a:avLst/>
            </a:prstGeom>
            <a:noFill/>
            <a:ln w="9525">
              <a:noFill/>
              <a:miter/>
            </a:ln>
          </p:spPr>
        </p:pic>
        <p:pic>
          <p:nvPicPr>
            <p:cNvPr id="174" name="图片 1" descr="IMG_256"/>
            <p:cNvPicPr>
              <a:picLocks noChangeAspect="1"/>
            </p:cNvPicPr>
            <p:nvPr/>
          </p:nvPicPr>
          <p:blipFill>
            <a:blip r:embed="rId2"/>
            <a:stretch>
              <a:fillRect/>
            </a:stretch>
          </p:blipFill>
          <p:spPr>
            <a:xfrm>
              <a:off x="9740" y="2042"/>
              <a:ext cx="2125" cy="984"/>
            </a:xfrm>
            <a:prstGeom prst="rect">
              <a:avLst/>
            </a:prstGeom>
            <a:noFill/>
            <a:ln w="9525">
              <a:noFill/>
              <a:miter/>
            </a:ln>
          </p:spPr>
        </p:pic>
        <p:pic>
          <p:nvPicPr>
            <p:cNvPr id="176" name="图片 -2147482624" descr="D35-2(1)"/>
            <p:cNvPicPr>
              <a:picLocks noChangeAspect="1"/>
            </p:cNvPicPr>
            <p:nvPr/>
          </p:nvPicPr>
          <p:blipFill>
            <a:blip r:embed="rId3">
              <a:clrChange>
                <a:clrFrom>
                  <a:srgbClr val="FFFFFF"/>
                </a:clrFrom>
                <a:clrTo>
                  <a:srgbClr val="FFFFFF">
                    <a:alpha val="0"/>
                  </a:srgbClr>
                </a:clrTo>
              </a:clrChange>
            </a:blip>
            <a:srcRect/>
            <a:stretch>
              <a:fillRect/>
            </a:stretch>
          </p:blipFill>
          <p:spPr>
            <a:xfrm>
              <a:off x="10486" y="1936"/>
              <a:ext cx="1289" cy="865"/>
            </a:xfrm>
            <a:prstGeom prst="rect">
              <a:avLst/>
            </a:prstGeom>
            <a:noFill/>
            <a:ln w="9525">
              <a:noFill/>
              <a:miter/>
            </a:ln>
          </p:spPr>
        </p:pic>
        <p:sp>
          <p:nvSpPr>
            <p:cNvPr id="196" name="矩形 195"/>
            <p:cNvSpPr/>
            <p:nvPr/>
          </p:nvSpPr>
          <p:spPr>
            <a:xfrm>
              <a:off x="331" y="6549"/>
              <a:ext cx="699" cy="4192"/>
            </a:xfrm>
            <a:prstGeom prst="rect">
              <a:avLst/>
            </a:prstGeom>
            <a:gradFill>
              <a:gsLst>
                <a:gs pos="25000">
                  <a:schemeClr val="accent1"/>
                </a:gs>
                <a:gs pos="0">
                  <a:srgbClr val="4694F4"/>
                </a:gs>
                <a:gs pos="82000">
                  <a:schemeClr val="accent1">
                    <a:lumMod val="85000"/>
                  </a:schemeClr>
                </a:gs>
              </a:gsLst>
              <a:lin ang="4980000" scaled="1"/>
            </a:gra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1600"/>
                <a:t>基础设施</a:t>
              </a:r>
              <a:endParaRPr lang="zh-CN" altLang="en-US" sz="1600"/>
            </a:p>
          </p:txBody>
        </p:sp>
        <p:sp>
          <p:nvSpPr>
            <p:cNvPr id="198" name="矩形 197"/>
            <p:cNvSpPr/>
            <p:nvPr/>
          </p:nvSpPr>
          <p:spPr>
            <a:xfrm>
              <a:off x="1031" y="10329"/>
              <a:ext cx="17934" cy="411"/>
            </a:xfrm>
            <a:prstGeom prst="rect">
              <a:avLst/>
            </a:prstGeom>
            <a:noFill/>
            <a:ln w="3810" cmpd="sng">
              <a:solidFill>
                <a:schemeClr val="accent1">
                  <a:shade val="50000"/>
                </a:schemeClr>
              </a:solidFill>
              <a:prstDash val="solid"/>
            </a:ln>
            <a:extLst>
              <a:ext uri="{909E8E84-426E-40DD-AFC4-6F175D3DCCD1}">
                <a14:hiddenFill xmlns:a14="http://schemas.microsoft.com/office/drawing/2010/main">
                  <a:gradFill>
                    <a:gsLst>
                      <a:gs pos="69000">
                        <a:srgbClr val="1F69DC"/>
                      </a:gs>
                      <a:gs pos="0">
                        <a:srgbClr val="4694F4"/>
                      </a:gs>
                      <a:gs pos="82000">
                        <a:srgbClr val="296CD8"/>
                      </a:gs>
                    </a:gsLst>
                    <a:lin ang="2700000" scaled="0"/>
                  </a:gradFill>
                </a14:hiddenFill>
              </a:ext>
            </a:extLst>
          </p:spPr>
          <p:style>
            <a:lnRef idx="0">
              <a:srgbClr val="FFFFFF"/>
            </a:lnRef>
            <a:fillRef idx="1">
              <a:schemeClr val="accent1"/>
            </a:fillRef>
            <a:effectRef idx="0">
              <a:srgbClr val="FFFFFF"/>
            </a:effectRef>
            <a:fontRef idx="minor">
              <a:schemeClr val="lt1"/>
            </a:fontRef>
          </p:style>
          <p:txBody>
            <a:bodyPr rtlCol="0" anchor="ctr"/>
            <a:p>
              <a:pPr algn="ctr"/>
              <a:endParaRPr lang="zh-CN" altLang="en-US"/>
            </a:p>
          </p:txBody>
        </p:sp>
        <p:grpSp>
          <p:nvGrpSpPr>
            <p:cNvPr id="202" name="组合 201"/>
            <p:cNvGrpSpPr/>
            <p:nvPr/>
          </p:nvGrpSpPr>
          <p:grpSpPr>
            <a:xfrm rot="0">
              <a:off x="542" y="3627"/>
              <a:ext cx="18462" cy="492"/>
              <a:chOff x="276" y="3173"/>
              <a:chExt cx="18888" cy="503"/>
            </a:xfrm>
          </p:grpSpPr>
          <p:sp>
            <p:nvSpPr>
              <p:cNvPr id="203" name="同侧圆角矩形 202"/>
              <p:cNvSpPr/>
              <p:nvPr/>
            </p:nvSpPr>
            <p:spPr>
              <a:xfrm>
                <a:off x="15451" y="3254"/>
                <a:ext cx="3713" cy="422"/>
              </a:xfrm>
              <a:prstGeom prst="round2SameRect">
                <a:avLst>
                  <a:gd name="adj1" fmla="val 0"/>
                  <a:gd name="adj2"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71751" bIns="71751" rtlCol="0" anchor="ctr" anchorCtr="1"/>
              <a:p>
                <a:pPr algn="ctr">
                  <a:buClrTx/>
                  <a:buSzTx/>
                  <a:buFontTx/>
                </a:pPr>
                <a:endParaRPr kumimoji="1" lang="zh-CN" altLang="en-US" sz="1500" b="1" dirty="0">
                  <a:solidFill>
                    <a:srgbClr val="0070C0"/>
                  </a:solidFill>
                  <a:latin typeface="微软雅黑 Light" panose="020B0502040204020203" charset="-122"/>
                  <a:ea typeface="微软雅黑 Light" panose="020B0502040204020203" charset="-122"/>
                  <a:cs typeface="微软雅黑 Light" panose="020B0502040204020203" charset="-122"/>
                </a:endParaRPr>
              </a:p>
            </p:txBody>
          </p:sp>
          <p:sp>
            <p:nvSpPr>
              <p:cNvPr id="205" name="同侧圆角矩形 204"/>
              <p:cNvSpPr/>
              <p:nvPr/>
            </p:nvSpPr>
            <p:spPr>
              <a:xfrm>
                <a:off x="8883" y="3190"/>
                <a:ext cx="3713" cy="422"/>
              </a:xfrm>
              <a:prstGeom prst="round2SameRect">
                <a:avLst>
                  <a:gd name="adj1" fmla="val 0"/>
                  <a:gd name="adj2"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71751" bIns="71751" rtlCol="0" anchor="ctr" anchorCtr="1"/>
              <a:p>
                <a:pPr algn="ctr">
                  <a:buClrTx/>
                  <a:buSzTx/>
                  <a:buFontTx/>
                </a:pPr>
                <a:r>
                  <a:rPr kumimoji="1" lang="zh-CN" altLang="en-US" sz="1500" b="1" dirty="0">
                    <a:solidFill>
                      <a:srgbClr val="0070C0"/>
                    </a:solidFill>
                    <a:latin typeface="微软雅黑 Light" panose="020B0502040204020203" charset="-122"/>
                    <a:ea typeface="微软雅黑 Light" panose="020B0502040204020203" charset="-122"/>
                    <a:cs typeface="微软雅黑 Light" panose="020B0502040204020203" charset="-122"/>
                  </a:rPr>
                  <a:t>【数智</a:t>
                </a:r>
                <a:r>
                  <a:rPr kumimoji="1" lang="zh-CN" altLang="en-US" sz="1500" b="1" dirty="0">
                    <a:solidFill>
                      <a:srgbClr val="0070C0"/>
                    </a:solidFill>
                    <a:latin typeface="微软雅黑 Light" panose="020B0502040204020203" charset="-122"/>
                    <a:ea typeface="微软雅黑 Light" panose="020B0502040204020203" charset="-122"/>
                    <a:cs typeface="微软雅黑 Light" panose="020B0502040204020203" charset="-122"/>
                  </a:rPr>
                  <a:t>终端】</a:t>
                </a:r>
                <a:endParaRPr kumimoji="1" lang="zh-CN" altLang="en-US" sz="1500" b="1" dirty="0">
                  <a:solidFill>
                    <a:srgbClr val="0070C0"/>
                  </a:solidFill>
                  <a:latin typeface="微软雅黑 Light" panose="020B0502040204020203" charset="-122"/>
                  <a:ea typeface="微软雅黑 Light" panose="020B0502040204020203" charset="-122"/>
                  <a:cs typeface="微软雅黑 Light" panose="020B0502040204020203" charset="-122"/>
                </a:endParaRPr>
              </a:p>
            </p:txBody>
          </p:sp>
          <p:sp>
            <p:nvSpPr>
              <p:cNvPr id="206" name="同侧圆角矩形 205"/>
              <p:cNvSpPr/>
              <p:nvPr/>
            </p:nvSpPr>
            <p:spPr>
              <a:xfrm>
                <a:off x="16358" y="3205"/>
                <a:ext cx="2449" cy="422"/>
              </a:xfrm>
              <a:prstGeom prst="round2SameRect">
                <a:avLst>
                  <a:gd name="adj1" fmla="val 0"/>
                  <a:gd name="adj2"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71751" bIns="71751" rtlCol="0" anchor="ctr" anchorCtr="1"/>
              <a:p>
                <a:pPr algn="ctr">
                  <a:buClrTx/>
                  <a:buSzTx/>
                  <a:buFontTx/>
                </a:pPr>
                <a:r>
                  <a:rPr kumimoji="1" lang="zh-CN" altLang="en-US" sz="1500" b="1" dirty="0">
                    <a:solidFill>
                      <a:srgbClr val="0070C0"/>
                    </a:solidFill>
                    <a:latin typeface="微软雅黑 Light" panose="020B0502040204020203" charset="-122"/>
                    <a:ea typeface="微软雅黑 Light" panose="020B0502040204020203" charset="-122"/>
                    <a:cs typeface="微软雅黑 Light" panose="020B0502040204020203" charset="-122"/>
                  </a:rPr>
                  <a:t>【</a:t>
                </a:r>
                <a:r>
                  <a:rPr kumimoji="1" lang="zh-CN" altLang="en-US" sz="1500" b="1" dirty="0">
                    <a:solidFill>
                      <a:srgbClr val="0070C0"/>
                    </a:solidFill>
                    <a:latin typeface="微软雅黑 Light" panose="020B0502040204020203" charset="-122"/>
                    <a:ea typeface="微软雅黑 Light" panose="020B0502040204020203" charset="-122"/>
                    <a:cs typeface="微软雅黑 Light" panose="020B0502040204020203" charset="-122"/>
                  </a:rPr>
                  <a:t>智能制造】</a:t>
                </a:r>
                <a:endParaRPr kumimoji="1" lang="zh-CN" altLang="en-US" sz="1500" b="1" dirty="0">
                  <a:solidFill>
                    <a:srgbClr val="0070C0"/>
                  </a:solidFill>
                  <a:latin typeface="微软雅黑 Light" panose="020B0502040204020203" charset="-122"/>
                  <a:ea typeface="微软雅黑 Light" panose="020B0502040204020203" charset="-122"/>
                  <a:cs typeface="微软雅黑 Light" panose="020B0502040204020203" charset="-122"/>
                </a:endParaRPr>
              </a:p>
            </p:txBody>
          </p:sp>
          <p:sp>
            <p:nvSpPr>
              <p:cNvPr id="207" name="矩形 206"/>
              <p:cNvSpPr/>
              <p:nvPr/>
            </p:nvSpPr>
            <p:spPr>
              <a:xfrm>
                <a:off x="276" y="3173"/>
                <a:ext cx="18848" cy="421"/>
              </a:xfrm>
              <a:prstGeom prst="rect">
                <a:avLst/>
              </a:prstGeom>
              <a:noFill/>
              <a:ln>
                <a:solidFill>
                  <a:srgbClr val="0070C0"/>
                </a:solidFill>
              </a:ln>
              <a:extLst>
                <a:ext uri="{909E8E84-426E-40DD-AFC4-6F175D3DCCD1}">
                  <a14:hiddenFill xmlns:a14="http://schemas.microsoft.com/office/drawing/2010/main">
                    <a:gradFill>
                      <a:gsLst>
                        <a:gs pos="69000">
                          <a:srgbClr val="1F69DC"/>
                        </a:gs>
                        <a:gs pos="0">
                          <a:srgbClr val="4694F4"/>
                        </a:gs>
                        <a:gs pos="82000">
                          <a:srgbClr val="296CD8"/>
                        </a:gs>
                      </a:gsLst>
                      <a:lin ang="2700000" scaled="0"/>
                    </a:gradFill>
                  </a14:hiddenFill>
                </a:ext>
              </a:extLst>
            </p:spPr>
            <p:style>
              <a:lnRef idx="0">
                <a:srgbClr val="FFFFFF"/>
              </a:lnRef>
              <a:fillRef idx="1">
                <a:schemeClr val="accent1"/>
              </a:fillRef>
              <a:effectRef idx="0">
                <a:srgbClr val="FFFFFF"/>
              </a:effectRef>
              <a:fontRef idx="minor">
                <a:schemeClr val="lt1"/>
              </a:fontRef>
            </p:style>
            <p:txBody>
              <a:bodyPr rtlCol="0" anchor="ctr"/>
              <a:p>
                <a:pPr algn="ctr"/>
                <a:endParaRPr lang="zh-CN" altLang="en-US"/>
              </a:p>
            </p:txBody>
          </p:sp>
        </p:grpSp>
        <p:sp>
          <p:nvSpPr>
            <p:cNvPr id="208" name="矩形 207"/>
            <p:cNvSpPr/>
            <p:nvPr/>
          </p:nvSpPr>
          <p:spPr>
            <a:xfrm>
              <a:off x="542" y="708"/>
              <a:ext cx="18423" cy="411"/>
            </a:xfrm>
            <a:prstGeom prst="rect">
              <a:avLst/>
            </a:prstGeom>
            <a:noFill/>
            <a:ln w="3810" cmpd="sng">
              <a:solidFill>
                <a:schemeClr val="accent1">
                  <a:shade val="50000"/>
                </a:schemeClr>
              </a:solidFill>
              <a:prstDash val="solid"/>
            </a:ln>
            <a:extLst>
              <a:ext uri="{909E8E84-426E-40DD-AFC4-6F175D3DCCD1}">
                <a14:hiddenFill xmlns:a14="http://schemas.microsoft.com/office/drawing/2010/main">
                  <a:gradFill>
                    <a:gsLst>
                      <a:gs pos="69000">
                        <a:srgbClr val="1F69DC"/>
                      </a:gs>
                      <a:gs pos="0">
                        <a:srgbClr val="4694F4"/>
                      </a:gs>
                      <a:gs pos="82000">
                        <a:srgbClr val="296CD8"/>
                      </a:gs>
                    </a:gsLst>
                    <a:lin ang="2700000" scaled="0"/>
                  </a:gradFill>
                </a14:hiddenFill>
              </a:ext>
            </a:extLst>
          </p:spPr>
          <p:style>
            <a:lnRef idx="0">
              <a:srgbClr val="FFFFFF"/>
            </a:lnRef>
            <a:fillRef idx="1">
              <a:schemeClr val="accent1"/>
            </a:fillRef>
            <a:effectRef idx="0">
              <a:srgbClr val="FFFFFF"/>
            </a:effectRef>
            <a:fontRef idx="minor">
              <a:schemeClr val="lt1"/>
            </a:fontRef>
          </p:style>
          <p:txBody>
            <a:bodyPr rtlCol="0" anchor="ctr"/>
            <a:p>
              <a:pPr algn="ctr"/>
              <a:endParaRPr lang="zh-CN" altLang="en-US"/>
            </a:p>
          </p:txBody>
        </p:sp>
        <p:sp>
          <p:nvSpPr>
            <p:cNvPr id="212" name="矩形 211"/>
            <p:cNvSpPr/>
            <p:nvPr/>
          </p:nvSpPr>
          <p:spPr>
            <a:xfrm>
              <a:off x="347" y="709"/>
              <a:ext cx="18618" cy="5720"/>
            </a:xfrm>
            <a:prstGeom prst="rect">
              <a:avLst/>
            </a:prstGeom>
            <a:ln>
              <a:gradFill>
                <a:gsLst>
                  <a:gs pos="0">
                    <a:schemeClr val="accent1">
                      <a:hueOff val="-4200000"/>
                    </a:schemeClr>
                  </a:gs>
                  <a:gs pos="100000">
                    <a:schemeClr val="accent1"/>
                  </a:gs>
                  <a:gs pos="50000">
                    <a:schemeClr val="accent1"/>
                  </a:gs>
                  <a:gs pos="0">
                    <a:schemeClr val="accent1">
                      <a:lumMod val="25000"/>
                      <a:lumOff val="75000"/>
                    </a:schemeClr>
                  </a:gs>
                  <a:gs pos="100000">
                    <a:schemeClr val="accent1">
                      <a:lumMod val="85000"/>
                    </a:schemeClr>
                  </a:gs>
                </a:gsLst>
                <a:lin ang="5400000" scaled="0"/>
                <a:tileRect l="-100000" t="-100000"/>
              </a:gradFill>
            </a:ln>
          </p:spPr>
          <p:style>
            <a:lnRef idx="3">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214" name="同侧圆角矩形 213"/>
            <p:cNvSpPr/>
            <p:nvPr/>
          </p:nvSpPr>
          <p:spPr>
            <a:xfrm>
              <a:off x="13725" y="742"/>
              <a:ext cx="2193" cy="412"/>
            </a:xfrm>
            <a:prstGeom prst="round2SameRect">
              <a:avLst>
                <a:gd name="adj1" fmla="val 0"/>
                <a:gd name="adj2"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71751" bIns="71751" rtlCol="0" anchor="ctr" anchorCtr="1"/>
            <a:p>
              <a:pPr algn="ctr">
                <a:buClrTx/>
                <a:buSzTx/>
                <a:buFontTx/>
              </a:pPr>
              <a:r>
                <a:rPr kumimoji="1" lang="zh-CN" altLang="en-US" sz="1500" b="1" dirty="0">
                  <a:solidFill>
                    <a:srgbClr val="0070C0"/>
                  </a:solidFill>
                  <a:latin typeface="微软雅黑 Light" panose="020B0502040204020203" charset="-122"/>
                  <a:ea typeface="微软雅黑 Light" panose="020B0502040204020203" charset="-122"/>
                  <a:cs typeface="微软雅黑 Light" panose="020B0502040204020203" charset="-122"/>
                </a:rPr>
                <a:t>【</a:t>
              </a:r>
              <a:r>
                <a:rPr kumimoji="1" lang="zh-CN" altLang="en-US" sz="1500" b="1" dirty="0">
                  <a:solidFill>
                    <a:srgbClr val="0070C0"/>
                  </a:solidFill>
                  <a:latin typeface="微软雅黑 Light" panose="020B0502040204020203" charset="-122"/>
                  <a:ea typeface="微软雅黑 Light" panose="020B0502040204020203" charset="-122"/>
                  <a:cs typeface="微软雅黑 Light" panose="020B0502040204020203" charset="-122"/>
                </a:rPr>
                <a:t>视联网】</a:t>
              </a:r>
              <a:endParaRPr kumimoji="1" lang="zh-CN" altLang="en-US" sz="1500" b="1" dirty="0">
                <a:solidFill>
                  <a:srgbClr val="0070C0"/>
                </a:solidFill>
                <a:latin typeface="微软雅黑 Light" panose="020B0502040204020203" charset="-122"/>
                <a:ea typeface="微软雅黑 Light" panose="020B0502040204020203" charset="-122"/>
                <a:cs typeface="微软雅黑 Light" panose="020B0502040204020203" charset="-122"/>
              </a:endParaRPr>
            </a:p>
          </p:txBody>
        </p:sp>
        <p:sp>
          <p:nvSpPr>
            <p:cNvPr id="215" name="同侧圆角矩形 214"/>
            <p:cNvSpPr/>
            <p:nvPr/>
          </p:nvSpPr>
          <p:spPr>
            <a:xfrm>
              <a:off x="4464" y="742"/>
              <a:ext cx="2400" cy="412"/>
            </a:xfrm>
            <a:prstGeom prst="round2SameRect">
              <a:avLst>
                <a:gd name="adj1" fmla="val 0"/>
                <a:gd name="adj2"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71751" bIns="71751" rtlCol="0" anchor="ctr" anchorCtr="1"/>
            <a:p>
              <a:pPr algn="ctr">
                <a:buClrTx/>
                <a:buSzTx/>
                <a:buFontTx/>
              </a:pPr>
              <a:r>
                <a:rPr kumimoji="1" lang="zh-CN" altLang="en-US" sz="1500" b="1" dirty="0">
                  <a:solidFill>
                    <a:srgbClr val="0070C0"/>
                  </a:solidFill>
                  <a:latin typeface="微软雅黑 Light" panose="020B0502040204020203" charset="-122"/>
                  <a:ea typeface="微软雅黑 Light" panose="020B0502040204020203" charset="-122"/>
                  <a:cs typeface="微软雅黑 Light" panose="020B0502040204020203" charset="-122"/>
                </a:rPr>
                <a:t>【</a:t>
              </a:r>
              <a:r>
                <a:rPr kumimoji="1" lang="zh-CN" altLang="en-US" sz="1500" b="1" dirty="0">
                  <a:solidFill>
                    <a:srgbClr val="0070C0"/>
                  </a:solidFill>
                  <a:latin typeface="微软雅黑 Light" panose="020B0502040204020203" charset="-122"/>
                  <a:ea typeface="微软雅黑 Light" panose="020B0502040204020203" charset="-122"/>
                  <a:cs typeface="微软雅黑 Light" panose="020B0502040204020203" charset="-122"/>
                </a:rPr>
                <a:t>元宇宙】</a:t>
              </a:r>
              <a:endParaRPr kumimoji="1" lang="zh-CN" altLang="en-US" sz="1500" b="1" dirty="0">
                <a:solidFill>
                  <a:srgbClr val="0070C0"/>
                </a:solidFill>
                <a:latin typeface="微软雅黑 Light" panose="020B0502040204020203" charset="-122"/>
                <a:ea typeface="微软雅黑 Light" panose="020B0502040204020203" charset="-122"/>
                <a:cs typeface="微软雅黑 Light" panose="020B0502040204020203" charset="-122"/>
              </a:endParaRPr>
            </a:p>
          </p:txBody>
        </p:sp>
        <p:sp>
          <p:nvSpPr>
            <p:cNvPr id="216" name="同侧圆角矩形 215"/>
            <p:cNvSpPr/>
            <p:nvPr/>
          </p:nvSpPr>
          <p:spPr>
            <a:xfrm>
              <a:off x="2756" y="3659"/>
              <a:ext cx="2351" cy="412"/>
            </a:xfrm>
            <a:prstGeom prst="round2SameRect">
              <a:avLst>
                <a:gd name="adj1" fmla="val 0"/>
                <a:gd name="adj2"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71751" bIns="71751" rtlCol="0" anchor="ctr" anchorCtr="1"/>
            <a:p>
              <a:pPr algn="ctr">
                <a:buClrTx/>
                <a:buSzTx/>
                <a:buFontTx/>
              </a:pPr>
              <a:r>
                <a:rPr kumimoji="1" lang="zh-CN" altLang="en-US" sz="1500" b="1" dirty="0">
                  <a:solidFill>
                    <a:srgbClr val="0070C0"/>
                  </a:solidFill>
                  <a:latin typeface="微软雅黑 Light" panose="020B0502040204020203" charset="-122"/>
                  <a:ea typeface="微软雅黑 Light" panose="020B0502040204020203" charset="-122"/>
                  <a:cs typeface="微软雅黑 Light" panose="020B0502040204020203" charset="-122"/>
                </a:rPr>
                <a:t>【智慧</a:t>
              </a:r>
              <a:r>
                <a:rPr kumimoji="1" lang="zh-CN" altLang="en-US" sz="1500" b="1" dirty="0">
                  <a:solidFill>
                    <a:srgbClr val="0070C0"/>
                  </a:solidFill>
                  <a:latin typeface="微软雅黑 Light" panose="020B0502040204020203" charset="-122"/>
                  <a:ea typeface="微软雅黑 Light" panose="020B0502040204020203" charset="-122"/>
                  <a:cs typeface="微软雅黑 Light" panose="020B0502040204020203" charset="-122"/>
                </a:rPr>
                <a:t>空间】</a:t>
              </a:r>
              <a:endParaRPr kumimoji="1" lang="zh-CN" altLang="en-US" sz="1500" b="1" dirty="0">
                <a:solidFill>
                  <a:srgbClr val="0070C0"/>
                </a:solidFill>
                <a:latin typeface="微软雅黑 Light" panose="020B0502040204020203" charset="-122"/>
                <a:ea typeface="微软雅黑 Light" panose="020B0502040204020203" charset="-122"/>
                <a:cs typeface="微软雅黑 Light" panose="020B0502040204020203" charset="-122"/>
              </a:endParaRPr>
            </a:p>
          </p:txBody>
        </p:sp>
        <p:pic>
          <p:nvPicPr>
            <p:cNvPr id="218" name="图片 217"/>
            <p:cNvPicPr>
              <a:picLocks noChangeAspect="1"/>
            </p:cNvPicPr>
            <p:nvPr/>
          </p:nvPicPr>
          <p:blipFill>
            <a:blip r:embed="rId4"/>
            <a:stretch>
              <a:fillRect/>
            </a:stretch>
          </p:blipFill>
          <p:spPr>
            <a:xfrm>
              <a:off x="4464" y="5218"/>
              <a:ext cx="956" cy="612"/>
            </a:xfrm>
            <a:prstGeom prst="rect">
              <a:avLst/>
            </a:prstGeom>
          </p:spPr>
        </p:pic>
        <p:pic>
          <p:nvPicPr>
            <p:cNvPr id="219" name="图片 218"/>
            <p:cNvPicPr>
              <a:picLocks noChangeAspect="1"/>
            </p:cNvPicPr>
            <p:nvPr/>
          </p:nvPicPr>
          <p:blipFill>
            <a:blip r:embed="rId5"/>
            <a:stretch>
              <a:fillRect/>
            </a:stretch>
          </p:blipFill>
          <p:spPr>
            <a:xfrm>
              <a:off x="1030" y="4173"/>
              <a:ext cx="835" cy="1453"/>
            </a:xfrm>
            <a:prstGeom prst="rect">
              <a:avLst/>
            </a:prstGeom>
          </p:spPr>
        </p:pic>
        <p:sp>
          <p:nvSpPr>
            <p:cNvPr id="220" name="文本框 219"/>
            <p:cNvSpPr txBox="1"/>
            <p:nvPr/>
          </p:nvSpPr>
          <p:spPr>
            <a:xfrm>
              <a:off x="1567" y="5961"/>
              <a:ext cx="2390" cy="410"/>
            </a:xfrm>
            <a:prstGeom prst="rect">
              <a:avLst/>
            </a:prstGeom>
            <a:noFill/>
          </p:spPr>
          <p:txBody>
            <a:bodyPr wrap="square" rtlCol="0" anchor="t">
              <a:spAutoFit/>
            </a:bodyPr>
            <a:p>
              <a:pPr algn="ctr" defTabSz="914400"/>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智慧家居</a:t>
              </a:r>
              <a:r>
                <a:rPr lang="en-US" altLang="zh-CN"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a:t>
              </a:r>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社区</a:t>
              </a:r>
              <a:endPar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24" name="文本框 223"/>
            <p:cNvSpPr txBox="1"/>
            <p:nvPr/>
          </p:nvSpPr>
          <p:spPr>
            <a:xfrm>
              <a:off x="4610" y="5911"/>
              <a:ext cx="1744" cy="410"/>
            </a:xfrm>
            <a:prstGeom prst="rect">
              <a:avLst/>
            </a:prstGeom>
            <a:noFill/>
          </p:spPr>
          <p:txBody>
            <a:bodyPr wrap="square" rtlCol="0" anchor="t">
              <a:spAutoFit/>
            </a:bodyPr>
            <a:p>
              <a:pPr algn="ctr" defTabSz="914400"/>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智慧</a:t>
              </a:r>
              <a:r>
                <a:rPr lang="zh-CN"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地库</a:t>
              </a:r>
              <a:endParaRPr lang="zh-CN"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grpSp>
          <p:nvGrpSpPr>
            <p:cNvPr id="248" name="组合 247"/>
            <p:cNvGrpSpPr/>
            <p:nvPr/>
          </p:nvGrpSpPr>
          <p:grpSpPr>
            <a:xfrm rot="0">
              <a:off x="1354" y="3093"/>
              <a:ext cx="5000" cy="434"/>
              <a:chOff x="942" y="2659"/>
              <a:chExt cx="5115" cy="444"/>
            </a:xfrm>
          </p:grpSpPr>
          <p:sp>
            <p:nvSpPr>
              <p:cNvPr id="253" name="文本框 252"/>
              <p:cNvSpPr txBox="1"/>
              <p:nvPr/>
            </p:nvSpPr>
            <p:spPr>
              <a:xfrm>
                <a:off x="4294" y="2659"/>
                <a:ext cx="1763" cy="420"/>
              </a:xfrm>
              <a:prstGeom prst="rect">
                <a:avLst/>
              </a:prstGeom>
              <a:noFill/>
            </p:spPr>
            <p:txBody>
              <a:bodyPr wrap="square" rtlCol="0" anchor="t">
                <a:spAutoFit/>
              </a:bodyPr>
              <a:p>
                <a:pPr algn="ctr" defTabSz="914400"/>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数字娱乐</a:t>
                </a:r>
                <a:endPar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54" name="文本框 253"/>
              <p:cNvSpPr txBox="1"/>
              <p:nvPr/>
            </p:nvSpPr>
            <p:spPr>
              <a:xfrm>
                <a:off x="942" y="2683"/>
                <a:ext cx="2332" cy="420"/>
              </a:xfrm>
              <a:prstGeom prst="rect">
                <a:avLst/>
              </a:prstGeom>
              <a:noFill/>
            </p:spPr>
            <p:txBody>
              <a:bodyPr wrap="square" rtlCol="0" anchor="t">
                <a:spAutoFit/>
              </a:bodyPr>
              <a:p>
                <a:pPr algn="ctr" defTabSz="914400"/>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沉浸式元宇宙</a:t>
                </a:r>
                <a:endPar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grpSp>
        <p:sp>
          <p:nvSpPr>
            <p:cNvPr id="263" name="文本框 262"/>
            <p:cNvSpPr txBox="1"/>
            <p:nvPr/>
          </p:nvSpPr>
          <p:spPr>
            <a:xfrm>
              <a:off x="14755" y="6039"/>
              <a:ext cx="1565" cy="410"/>
            </a:xfrm>
            <a:prstGeom prst="rect">
              <a:avLst/>
            </a:prstGeom>
            <a:noFill/>
          </p:spPr>
          <p:txBody>
            <a:bodyPr wrap="square" rtlCol="0" anchor="t">
              <a:spAutoFit/>
            </a:bodyPr>
            <a:p>
              <a:pPr algn="ctr" defTabSz="914400"/>
              <a:r>
                <a:rPr 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AI</a:t>
              </a:r>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工业硬件</a:t>
              </a:r>
              <a:endPar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pic>
          <p:nvPicPr>
            <p:cNvPr id="268" name="图片 267"/>
            <p:cNvPicPr>
              <a:picLocks noChangeAspect="1"/>
            </p:cNvPicPr>
            <p:nvPr/>
          </p:nvPicPr>
          <p:blipFill>
            <a:blip r:embed="rId6"/>
            <a:stretch>
              <a:fillRect/>
            </a:stretch>
          </p:blipFill>
          <p:spPr>
            <a:xfrm>
              <a:off x="17050" y="4362"/>
              <a:ext cx="1253" cy="577"/>
            </a:xfrm>
            <a:prstGeom prst="rect">
              <a:avLst/>
            </a:prstGeom>
          </p:spPr>
        </p:pic>
        <p:sp>
          <p:nvSpPr>
            <p:cNvPr id="269" name="文本框 268"/>
            <p:cNvSpPr txBox="1"/>
            <p:nvPr/>
          </p:nvSpPr>
          <p:spPr>
            <a:xfrm>
              <a:off x="17050" y="5992"/>
              <a:ext cx="1435" cy="410"/>
            </a:xfrm>
            <a:prstGeom prst="rect">
              <a:avLst/>
            </a:prstGeom>
            <a:noFill/>
          </p:spPr>
          <p:txBody>
            <a:bodyPr wrap="square" rtlCol="0" anchor="t">
              <a:spAutoFit/>
            </a:bodyPr>
            <a:p>
              <a:pPr algn="ctr" defTabSz="914400"/>
              <a:r>
                <a:rPr 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AI</a:t>
              </a:r>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工业软件</a:t>
              </a:r>
              <a:endParaRPr lang="en-US" altLang="zh-CN"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pic>
          <p:nvPicPr>
            <p:cNvPr id="270" name="图片 269"/>
            <p:cNvPicPr>
              <a:picLocks noChangeAspect="1"/>
            </p:cNvPicPr>
            <p:nvPr/>
          </p:nvPicPr>
          <p:blipFill>
            <a:blip r:embed="rId7"/>
            <a:stretch>
              <a:fillRect/>
            </a:stretch>
          </p:blipFill>
          <p:spPr>
            <a:xfrm>
              <a:off x="17050" y="5158"/>
              <a:ext cx="1354" cy="769"/>
            </a:xfrm>
            <a:prstGeom prst="rect">
              <a:avLst/>
            </a:prstGeom>
          </p:spPr>
        </p:pic>
        <p:sp>
          <p:nvSpPr>
            <p:cNvPr id="303" name="矩形 302"/>
            <p:cNvSpPr/>
            <p:nvPr/>
          </p:nvSpPr>
          <p:spPr>
            <a:xfrm>
              <a:off x="331" y="690"/>
              <a:ext cx="699" cy="5739"/>
            </a:xfrm>
            <a:prstGeom prst="rect">
              <a:avLst/>
            </a:prstGeom>
            <a:gradFill>
              <a:gsLst>
                <a:gs pos="0">
                  <a:srgbClr val="5983E4"/>
                </a:gs>
                <a:gs pos="100000">
                  <a:schemeClr val="accent1"/>
                </a:gs>
                <a:gs pos="26000">
                  <a:srgbClr val="0060EA"/>
                </a:gs>
                <a:gs pos="100000">
                  <a:srgbClr val="4874CB"/>
                </a:gs>
              </a:gsLst>
              <a:lin ang="2700000" scaled="1"/>
            </a:gradFill>
          </p:spPr>
          <p:style>
            <a:lnRef idx="0">
              <a:srgbClr val="FFFFFF"/>
            </a:lnRef>
            <a:fillRef idx="3">
              <a:schemeClr val="accent1"/>
            </a:fillRef>
            <a:effectRef idx="0">
              <a:srgbClr val="FFFFFF"/>
            </a:effectRef>
            <a:fontRef idx="minor">
              <a:schemeClr val="lt1"/>
            </a:fontRef>
          </p:style>
          <p:txBody>
            <a:bodyPr rtlCol="0" anchor="ctr"/>
            <a:p>
              <a:pPr algn="ctr"/>
              <a:r>
                <a:rPr lang="en-US" sz="1500"/>
                <a:t>AI</a:t>
              </a:r>
              <a:endParaRPr lang="en-US" sz="1500"/>
            </a:p>
            <a:p>
              <a:pPr algn="ctr"/>
              <a:r>
                <a:rPr lang="zh-CN" altLang="en-US" sz="1600"/>
                <a:t>应用</a:t>
              </a:r>
              <a:endParaRPr lang="zh-CN" altLang="en-US" sz="1600"/>
            </a:p>
            <a:p>
              <a:pPr algn="ctr"/>
              <a:r>
                <a:rPr lang="zh-CN" altLang="en-US" sz="1600"/>
                <a:t>方案</a:t>
              </a:r>
              <a:endParaRPr lang="zh-CN" altLang="en-US" sz="1600"/>
            </a:p>
          </p:txBody>
        </p:sp>
        <p:cxnSp>
          <p:nvCxnSpPr>
            <p:cNvPr id="304" name="直接连接符 303"/>
            <p:cNvCxnSpPr/>
            <p:nvPr/>
          </p:nvCxnSpPr>
          <p:spPr>
            <a:xfrm flipH="1">
              <a:off x="6923" y="3586"/>
              <a:ext cx="4" cy="2905"/>
            </a:xfrm>
            <a:prstGeom prst="line">
              <a:avLst/>
            </a:prstGeom>
            <a:ln w="3810" cmpd="sng">
              <a:solidFill>
                <a:srgbClr val="0070C0"/>
              </a:solidFill>
              <a:prstDash val="solid"/>
            </a:ln>
          </p:spPr>
          <p:style>
            <a:lnRef idx="2">
              <a:schemeClr val="accent1"/>
            </a:lnRef>
            <a:fillRef idx="0">
              <a:srgbClr val="FFFFFF"/>
            </a:fillRef>
            <a:effectRef idx="0">
              <a:srgbClr val="FFFFFF"/>
            </a:effectRef>
            <a:fontRef idx="minor">
              <a:schemeClr val="tx1"/>
            </a:fontRef>
          </p:style>
        </p:cxnSp>
        <p:cxnSp>
          <p:nvCxnSpPr>
            <p:cNvPr id="305" name="直接连接符 304"/>
            <p:cNvCxnSpPr/>
            <p:nvPr/>
          </p:nvCxnSpPr>
          <p:spPr>
            <a:xfrm>
              <a:off x="14189" y="3627"/>
              <a:ext cx="23" cy="2775"/>
            </a:xfrm>
            <a:prstGeom prst="line">
              <a:avLst/>
            </a:prstGeom>
            <a:ln w="7620" cmpd="sng">
              <a:solidFill>
                <a:srgbClr val="0070C0"/>
              </a:solidFill>
              <a:prstDash val="solid"/>
            </a:ln>
          </p:spPr>
          <p:style>
            <a:lnRef idx="2">
              <a:schemeClr val="accent1"/>
            </a:lnRef>
            <a:fillRef idx="0">
              <a:srgbClr val="FFFFFF"/>
            </a:fillRef>
            <a:effectRef idx="0">
              <a:srgbClr val="FFFFFF"/>
            </a:effectRef>
            <a:fontRef idx="minor">
              <a:schemeClr val="tx1"/>
            </a:fontRef>
          </p:style>
        </p:cxnSp>
        <p:cxnSp>
          <p:nvCxnSpPr>
            <p:cNvPr id="307" name="直接连接符 306"/>
            <p:cNvCxnSpPr/>
            <p:nvPr/>
          </p:nvCxnSpPr>
          <p:spPr>
            <a:xfrm>
              <a:off x="10680" y="6537"/>
              <a:ext cx="0" cy="4185"/>
            </a:xfrm>
            <a:prstGeom prst="line">
              <a:avLst/>
            </a:prstGeom>
            <a:ln w="7620"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313" name="文本框 312"/>
            <p:cNvSpPr txBox="1"/>
            <p:nvPr/>
          </p:nvSpPr>
          <p:spPr>
            <a:xfrm>
              <a:off x="6923" y="-17"/>
              <a:ext cx="6813" cy="725"/>
            </a:xfrm>
            <a:prstGeom prst="rect">
              <a:avLst/>
            </a:prstGeom>
            <a:noFill/>
          </p:spPr>
          <p:txBody>
            <a:bodyPr wrap="square" rtlCol="0">
              <a:spAutoFit/>
            </a:bodyPr>
            <a:p>
              <a:pPr marR="0" algn="l" defTabSz="914400" rtl="0" eaLnBrk="0" fontAlgn="auto" hangingPunct="0">
                <a:spcBef>
                  <a:spcPts val="0"/>
                </a:spcBef>
                <a:spcAft>
                  <a:spcPts val="0"/>
                </a:spcAft>
                <a:buClrTx/>
                <a:buSzTx/>
                <a:buFontTx/>
                <a:buNone/>
                <a:defRPr/>
              </a:pPr>
              <a:r>
                <a:rPr kumimoji="1" lang="zh-CN" altLang="en-US" sz="2400" b="1" smtClean="0">
                  <a:solidFill>
                    <a:srgbClr val="0070C0"/>
                  </a:solidFill>
                  <a:latin typeface="微软雅黑" panose="020B0503020204020204" charset="-122"/>
                  <a:ea typeface="微软雅黑" panose="020B0503020204020204" charset="-122"/>
                  <a:sym typeface="Segoe UI Symbol" panose="020B0502040204020203" charset="0"/>
                </a:rPr>
                <a:t>星网锐捷主要产品及解决方案</a:t>
              </a:r>
              <a:endParaRPr kumimoji="1" lang="zh-CN" altLang="en-US" sz="2400" b="1" smtClean="0">
                <a:solidFill>
                  <a:srgbClr val="0070C0"/>
                </a:solidFill>
                <a:latin typeface="微软雅黑" panose="020B0503020204020204" charset="-122"/>
                <a:ea typeface="微软雅黑" panose="020B0503020204020204" charset="-122"/>
                <a:sym typeface="Segoe UI Symbol" panose="020B0502040204020203" charset="0"/>
              </a:endParaRPr>
            </a:p>
          </p:txBody>
        </p:sp>
        <p:sp>
          <p:nvSpPr>
            <p:cNvPr id="314" name="文本框 313"/>
            <p:cNvSpPr txBox="1"/>
            <p:nvPr/>
          </p:nvSpPr>
          <p:spPr>
            <a:xfrm>
              <a:off x="250" y="7307"/>
              <a:ext cx="1027" cy="580"/>
            </a:xfrm>
            <a:prstGeom prst="rect">
              <a:avLst/>
            </a:prstGeom>
            <a:noFill/>
          </p:spPr>
          <p:txBody>
            <a:bodyPr wrap="square" rtlCol="0">
              <a:spAutoFit/>
            </a:bodyPr>
            <a:p>
              <a:r>
                <a:rPr lang="en-US" altLang="zh-CN">
                  <a:solidFill>
                    <a:schemeClr val="bg1"/>
                  </a:solidFill>
                </a:rPr>
                <a:t>ICT</a:t>
              </a:r>
              <a:endParaRPr lang="en-US" altLang="zh-CN">
                <a:solidFill>
                  <a:schemeClr val="bg1"/>
                </a:solidFill>
              </a:endParaRPr>
            </a:p>
          </p:txBody>
        </p:sp>
        <p:grpSp>
          <p:nvGrpSpPr>
            <p:cNvPr id="10" name="组合 9"/>
            <p:cNvGrpSpPr/>
            <p:nvPr/>
          </p:nvGrpSpPr>
          <p:grpSpPr>
            <a:xfrm>
              <a:off x="1264" y="1236"/>
              <a:ext cx="5277" cy="1857"/>
              <a:chOff x="1219" y="1326"/>
              <a:chExt cx="5277" cy="1857"/>
            </a:xfrm>
          </p:grpSpPr>
          <p:pic>
            <p:nvPicPr>
              <p:cNvPr id="2" name="图片 1"/>
              <p:cNvPicPr>
                <a:picLocks noChangeAspect="1"/>
              </p:cNvPicPr>
              <p:nvPr/>
            </p:nvPicPr>
            <p:blipFill>
              <a:blip r:embed="rId8"/>
              <a:stretch>
                <a:fillRect/>
              </a:stretch>
            </p:blipFill>
            <p:spPr>
              <a:xfrm>
                <a:off x="1252" y="1385"/>
                <a:ext cx="2398" cy="1299"/>
              </a:xfrm>
              <a:prstGeom prst="rect">
                <a:avLst/>
              </a:prstGeom>
            </p:spPr>
          </p:pic>
          <p:pic>
            <p:nvPicPr>
              <p:cNvPr id="3" name="图片 2"/>
              <p:cNvPicPr>
                <a:picLocks noChangeAspect="1"/>
              </p:cNvPicPr>
              <p:nvPr/>
            </p:nvPicPr>
            <p:blipFill>
              <a:blip r:embed="rId9"/>
              <a:srcRect t="10608" b="11712"/>
              <a:stretch>
                <a:fillRect/>
              </a:stretch>
            </p:blipFill>
            <p:spPr>
              <a:xfrm>
                <a:off x="2678" y="2719"/>
                <a:ext cx="1076" cy="465"/>
              </a:xfrm>
              <a:prstGeom prst="rect">
                <a:avLst/>
              </a:prstGeom>
            </p:spPr>
          </p:pic>
          <p:pic>
            <p:nvPicPr>
              <p:cNvPr id="4" name="图片 3"/>
              <p:cNvPicPr>
                <a:picLocks noChangeAspect="1"/>
              </p:cNvPicPr>
              <p:nvPr/>
            </p:nvPicPr>
            <p:blipFill>
              <a:blip r:embed="rId10"/>
              <a:srcRect l="-301" t="22633" r="52972" b="42381"/>
              <a:stretch>
                <a:fillRect/>
              </a:stretch>
            </p:blipFill>
            <p:spPr>
              <a:xfrm>
                <a:off x="1219" y="2719"/>
                <a:ext cx="1493" cy="379"/>
              </a:xfrm>
              <a:prstGeom prst="rect">
                <a:avLst/>
              </a:prstGeom>
            </p:spPr>
          </p:pic>
          <p:pic>
            <p:nvPicPr>
              <p:cNvPr id="5" name="图片 4"/>
              <p:cNvPicPr>
                <a:picLocks noChangeAspect="1"/>
              </p:cNvPicPr>
              <p:nvPr/>
            </p:nvPicPr>
            <p:blipFill>
              <a:blip r:embed="rId11"/>
              <a:stretch>
                <a:fillRect/>
              </a:stretch>
            </p:blipFill>
            <p:spPr>
              <a:xfrm>
                <a:off x="2819" y="2055"/>
                <a:ext cx="659" cy="493"/>
              </a:xfrm>
              <a:prstGeom prst="rect">
                <a:avLst/>
              </a:prstGeom>
            </p:spPr>
          </p:pic>
          <p:pic>
            <p:nvPicPr>
              <p:cNvPr id="6" name="图片 5"/>
              <p:cNvPicPr>
                <a:picLocks noChangeAspect="1"/>
              </p:cNvPicPr>
              <p:nvPr/>
            </p:nvPicPr>
            <p:blipFill>
              <a:blip r:embed="rId12"/>
              <a:stretch>
                <a:fillRect/>
              </a:stretch>
            </p:blipFill>
            <p:spPr>
              <a:xfrm>
                <a:off x="5144" y="2366"/>
                <a:ext cx="1353" cy="583"/>
              </a:xfrm>
              <a:prstGeom prst="rect">
                <a:avLst/>
              </a:prstGeom>
            </p:spPr>
          </p:pic>
          <p:pic>
            <p:nvPicPr>
              <p:cNvPr id="7" name="图片 6"/>
              <p:cNvPicPr>
                <a:picLocks noChangeAspect="1"/>
              </p:cNvPicPr>
              <p:nvPr/>
            </p:nvPicPr>
            <p:blipFill>
              <a:blip r:embed="rId13"/>
              <a:stretch>
                <a:fillRect/>
              </a:stretch>
            </p:blipFill>
            <p:spPr>
              <a:xfrm>
                <a:off x="5300" y="1385"/>
                <a:ext cx="1197" cy="1039"/>
              </a:xfrm>
              <a:prstGeom prst="rect">
                <a:avLst/>
              </a:prstGeom>
            </p:spPr>
          </p:pic>
          <p:pic>
            <p:nvPicPr>
              <p:cNvPr id="8" name="图片 7" descr="K米电音派对"/>
              <p:cNvPicPr>
                <a:picLocks noChangeAspect="1"/>
              </p:cNvPicPr>
              <p:nvPr/>
            </p:nvPicPr>
            <p:blipFill>
              <a:blip r:embed="rId14"/>
              <a:stretch>
                <a:fillRect/>
              </a:stretch>
            </p:blipFill>
            <p:spPr>
              <a:xfrm>
                <a:off x="4184" y="1326"/>
                <a:ext cx="1116" cy="1234"/>
              </a:xfrm>
              <a:prstGeom prst="rect">
                <a:avLst/>
              </a:prstGeom>
            </p:spPr>
          </p:pic>
          <p:pic>
            <p:nvPicPr>
              <p:cNvPr id="9" name="图片 8" descr="K米移动收银台"/>
              <p:cNvPicPr>
                <a:picLocks noChangeAspect="1"/>
              </p:cNvPicPr>
              <p:nvPr/>
            </p:nvPicPr>
            <p:blipFill>
              <a:blip r:embed="rId15"/>
              <a:stretch>
                <a:fillRect/>
              </a:stretch>
            </p:blipFill>
            <p:spPr>
              <a:xfrm>
                <a:off x="4419" y="2261"/>
                <a:ext cx="613" cy="668"/>
              </a:xfrm>
              <a:prstGeom prst="rect">
                <a:avLst/>
              </a:prstGeom>
            </p:spPr>
          </p:pic>
        </p:grpSp>
        <p:sp>
          <p:nvSpPr>
            <p:cNvPr id="11" name="文本框 10"/>
            <p:cNvSpPr txBox="1"/>
            <p:nvPr/>
          </p:nvSpPr>
          <p:spPr>
            <a:xfrm>
              <a:off x="9932" y="3074"/>
              <a:ext cx="1723" cy="410"/>
            </a:xfrm>
            <a:prstGeom prst="rect">
              <a:avLst/>
            </a:prstGeom>
            <a:noFill/>
          </p:spPr>
          <p:txBody>
            <a:bodyPr wrap="square" rtlCol="0" anchor="t">
              <a:spAutoFit/>
            </a:bodyPr>
            <a:p>
              <a:pPr algn="ctr" defTabSz="914400"/>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融合通信</a:t>
              </a:r>
              <a:endPar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3" name="文本框 12"/>
            <p:cNvSpPr txBox="1"/>
            <p:nvPr/>
          </p:nvSpPr>
          <p:spPr>
            <a:xfrm>
              <a:off x="12460" y="3074"/>
              <a:ext cx="1723" cy="410"/>
            </a:xfrm>
            <a:prstGeom prst="rect">
              <a:avLst/>
            </a:prstGeom>
            <a:noFill/>
          </p:spPr>
          <p:txBody>
            <a:bodyPr wrap="square" rtlCol="0" anchor="t">
              <a:spAutoFit/>
            </a:bodyPr>
            <a:p>
              <a:pPr algn="ctr" defTabSz="914400"/>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金融可信信发</a:t>
              </a:r>
              <a:endPar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5" name="文本框 14"/>
            <p:cNvSpPr txBox="1"/>
            <p:nvPr/>
          </p:nvSpPr>
          <p:spPr>
            <a:xfrm>
              <a:off x="16950" y="3117"/>
              <a:ext cx="1723" cy="410"/>
            </a:xfrm>
            <a:prstGeom prst="rect">
              <a:avLst/>
            </a:prstGeom>
            <a:noFill/>
          </p:spPr>
          <p:txBody>
            <a:bodyPr wrap="square" rtlCol="0" anchor="t">
              <a:spAutoFit/>
            </a:bodyPr>
            <a:p>
              <a:pPr algn="ctr" defTabSz="914400"/>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能源通信</a:t>
              </a:r>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网</a:t>
              </a:r>
              <a:endPar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35" name="文本框 34"/>
            <p:cNvSpPr txBox="1"/>
            <p:nvPr/>
          </p:nvSpPr>
          <p:spPr>
            <a:xfrm>
              <a:off x="7196" y="5927"/>
              <a:ext cx="2139" cy="410"/>
            </a:xfrm>
            <a:prstGeom prst="rect">
              <a:avLst/>
            </a:prstGeom>
            <a:noFill/>
          </p:spPr>
          <p:txBody>
            <a:bodyPr wrap="square" rtlCol="0" anchor="t">
              <a:spAutoFit/>
            </a:bodyPr>
            <a:p>
              <a:pPr algn="ctr" defTabSz="914400"/>
              <a:r>
                <a:rPr lang="zh-CN"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金融</a:t>
              </a:r>
              <a:r>
                <a:rPr lang="zh-CN"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终端</a:t>
              </a:r>
              <a:endParaRPr lang="zh-CN"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36" name="文本框 35"/>
            <p:cNvSpPr txBox="1"/>
            <p:nvPr/>
          </p:nvSpPr>
          <p:spPr>
            <a:xfrm>
              <a:off x="9896" y="5927"/>
              <a:ext cx="1591" cy="410"/>
            </a:xfrm>
            <a:prstGeom prst="rect">
              <a:avLst/>
            </a:prstGeom>
            <a:noFill/>
          </p:spPr>
          <p:txBody>
            <a:bodyPr wrap="square" rtlCol="0" anchor="t">
              <a:spAutoFit/>
            </a:bodyPr>
            <a:p>
              <a:pPr algn="ctr" defTabSz="914400"/>
              <a:r>
                <a:rPr lang="zh-CN"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信创</a:t>
              </a:r>
              <a:r>
                <a:rPr lang="zh-CN"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终端</a:t>
              </a:r>
              <a:endParaRPr lang="zh-CN"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grpSp>
          <p:nvGrpSpPr>
            <p:cNvPr id="60" name="组合 59"/>
            <p:cNvGrpSpPr/>
            <p:nvPr/>
          </p:nvGrpSpPr>
          <p:grpSpPr>
            <a:xfrm rot="0">
              <a:off x="6526" y="3385"/>
              <a:ext cx="12312" cy="7396"/>
              <a:chOff x="-2870" y="2296"/>
              <a:chExt cx="12597" cy="7567"/>
            </a:xfrm>
          </p:grpSpPr>
          <p:sp>
            <p:nvSpPr>
              <p:cNvPr id="76" name="文本框 75"/>
              <p:cNvSpPr txBox="1"/>
              <p:nvPr/>
            </p:nvSpPr>
            <p:spPr>
              <a:xfrm>
                <a:off x="2378" y="8807"/>
                <a:ext cx="1875" cy="410"/>
              </a:xfrm>
              <a:prstGeom prst="rect">
                <a:avLst/>
              </a:prstGeom>
              <a:noFill/>
            </p:spPr>
            <p:txBody>
              <a:bodyPr wrap="square" rtlCol="0">
                <a:spAutoFit/>
              </a:bodyPr>
              <a:p>
                <a:pPr algn="ctr" defTabSz="914400"/>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无线和物联网</a:t>
                </a:r>
                <a:endPar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sp>
            <p:nvSpPr>
              <p:cNvPr id="81" name="文本框 80"/>
              <p:cNvSpPr txBox="1"/>
              <p:nvPr/>
            </p:nvSpPr>
            <p:spPr>
              <a:xfrm>
                <a:off x="4364" y="7138"/>
                <a:ext cx="1153" cy="410"/>
              </a:xfrm>
              <a:prstGeom prst="rect">
                <a:avLst/>
              </a:prstGeom>
              <a:noFill/>
            </p:spPr>
            <p:txBody>
              <a:bodyPr wrap="square" rtlCol="0">
                <a:spAutoFit/>
              </a:bodyPr>
              <a:p>
                <a:pPr algn="ctr" defTabSz="914400"/>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路由器</a:t>
                </a:r>
                <a:endPar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sp>
            <p:nvSpPr>
              <p:cNvPr id="94" name="文本框 93"/>
              <p:cNvSpPr txBox="1"/>
              <p:nvPr/>
            </p:nvSpPr>
            <p:spPr>
              <a:xfrm>
                <a:off x="1483" y="7138"/>
                <a:ext cx="2253" cy="410"/>
              </a:xfrm>
              <a:prstGeom prst="rect">
                <a:avLst/>
              </a:prstGeom>
              <a:noFill/>
            </p:spPr>
            <p:txBody>
              <a:bodyPr wrap="square" rtlCol="0">
                <a:spAutoFit/>
              </a:bodyPr>
              <a:p>
                <a:pPr algn="ctr" defTabSz="914400"/>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数据中心交换机</a:t>
                </a:r>
                <a:endPar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pic>
            <p:nvPicPr>
              <p:cNvPr id="113" name="图片 112"/>
              <p:cNvPicPr>
                <a:picLocks noChangeAspect="1"/>
              </p:cNvPicPr>
              <p:nvPr/>
            </p:nvPicPr>
            <p:blipFill>
              <a:blip r:embed="rId16"/>
              <a:stretch>
                <a:fillRect/>
              </a:stretch>
            </p:blipFill>
            <p:spPr>
              <a:xfrm flipH="1">
                <a:off x="1618" y="5693"/>
                <a:ext cx="838" cy="1403"/>
              </a:xfrm>
              <a:prstGeom prst="rect">
                <a:avLst/>
              </a:prstGeom>
            </p:spPr>
          </p:pic>
          <p:pic>
            <p:nvPicPr>
              <p:cNvPr id="141" name="图片 140" descr="D:\锐捷\2022\20220613\2022年公司ppt\素材\新建文件夹\新建文件夹\防火墙.png防火墙"/>
              <p:cNvPicPr>
                <a:picLocks noChangeAspect="1"/>
              </p:cNvPicPr>
              <p:nvPr/>
            </p:nvPicPr>
            <p:blipFill>
              <a:blip r:embed="rId17" cstate="screen"/>
              <a:srcRect/>
              <a:stretch>
                <a:fillRect/>
              </a:stretch>
            </p:blipFill>
            <p:spPr>
              <a:xfrm>
                <a:off x="8165" y="6469"/>
                <a:ext cx="1562" cy="301"/>
              </a:xfrm>
              <a:prstGeom prst="rect">
                <a:avLst/>
              </a:prstGeom>
            </p:spPr>
          </p:pic>
          <p:pic>
            <p:nvPicPr>
              <p:cNvPr id="156" name="图片 155" descr="D:\锐捷\2022\20220613\2022年公司ppt\素材\新建文件夹\新建文件夹\网关.png网关"/>
              <p:cNvPicPr>
                <a:picLocks noChangeAspect="1"/>
              </p:cNvPicPr>
              <p:nvPr/>
            </p:nvPicPr>
            <p:blipFill rotWithShape="1">
              <a:blip r:embed="rId18" cstate="screen"/>
              <a:srcRect/>
              <a:stretch>
                <a:fillRect/>
              </a:stretch>
            </p:blipFill>
            <p:spPr bwMode="auto">
              <a:xfrm>
                <a:off x="8219" y="5990"/>
                <a:ext cx="1392" cy="226"/>
              </a:xfrm>
              <a:prstGeom prst="rect">
                <a:avLst/>
              </a:prstGeom>
              <a:noFill/>
              <a:ln>
                <a:noFill/>
              </a:ln>
            </p:spPr>
          </p:pic>
          <p:pic>
            <p:nvPicPr>
              <p:cNvPr id="157" name="图片 156" descr="D:\锐捷\2022\20220613\2022年公司ppt\素材\新建文件夹\新建文件夹\安全态势感知1.jpg安全态势感知1"/>
              <p:cNvPicPr>
                <a:picLocks noChangeAspect="1"/>
              </p:cNvPicPr>
              <p:nvPr/>
            </p:nvPicPr>
            <p:blipFill>
              <a:blip r:embed="rId19" cstate="screen"/>
              <a:srcRect/>
              <a:stretch>
                <a:fillRect/>
              </a:stretch>
            </p:blipFill>
            <p:spPr>
              <a:xfrm>
                <a:off x="7011" y="5954"/>
                <a:ext cx="1154" cy="598"/>
              </a:xfrm>
              <a:prstGeom prst="rect">
                <a:avLst/>
              </a:prstGeom>
            </p:spPr>
          </p:pic>
          <p:sp>
            <p:nvSpPr>
              <p:cNvPr id="158" name="文本框 157"/>
              <p:cNvSpPr txBox="1"/>
              <p:nvPr/>
            </p:nvSpPr>
            <p:spPr>
              <a:xfrm>
                <a:off x="7407" y="7058"/>
                <a:ext cx="1875" cy="410"/>
              </a:xfrm>
              <a:prstGeom prst="rect">
                <a:avLst/>
              </a:prstGeom>
              <a:noFill/>
            </p:spPr>
            <p:txBody>
              <a:bodyPr wrap="square" rtlCol="0">
                <a:spAutoFit/>
              </a:bodyPr>
              <a:p>
                <a:pPr algn="ctr" defTabSz="914400"/>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网络安全产品</a:t>
                </a:r>
                <a:endPar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pic>
            <p:nvPicPr>
              <p:cNvPr id="159" name="图片 158" descr="D:\锐捷\2023\20230217\公司PPT2023\11\d9fb3d7e902df7c9ac68528c1f18c0e.pngd9fb3d7e902df7c9ac68528c1f18c0e"/>
              <p:cNvPicPr>
                <a:picLocks noChangeAspect="1"/>
              </p:cNvPicPr>
              <p:nvPr/>
            </p:nvPicPr>
            <p:blipFill>
              <a:blip r:embed="rId20"/>
              <a:srcRect/>
              <a:stretch>
                <a:fillRect/>
              </a:stretch>
            </p:blipFill>
            <p:spPr>
              <a:xfrm>
                <a:off x="5698" y="7807"/>
                <a:ext cx="1905" cy="770"/>
              </a:xfrm>
              <a:prstGeom prst="rect">
                <a:avLst/>
              </a:prstGeom>
            </p:spPr>
          </p:pic>
          <p:sp>
            <p:nvSpPr>
              <p:cNvPr id="160" name="文本框 159"/>
              <p:cNvSpPr txBox="1"/>
              <p:nvPr/>
            </p:nvSpPr>
            <p:spPr>
              <a:xfrm>
                <a:off x="5728" y="8683"/>
                <a:ext cx="1875" cy="410"/>
              </a:xfrm>
              <a:prstGeom prst="rect">
                <a:avLst/>
              </a:prstGeom>
              <a:noFill/>
            </p:spPr>
            <p:txBody>
              <a:bodyPr wrap="square" rtlCol="0">
                <a:spAutoFit/>
              </a:bodyPr>
              <a:p>
                <a:pPr algn="ctr" defTabSz="914400"/>
                <a:r>
                  <a:rPr lang="en-US" altLang="zh-CN"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IT</a:t>
                </a:r>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运维产品</a:t>
                </a:r>
                <a:endPar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sp>
            <p:nvSpPr>
              <p:cNvPr id="161" name="同侧圆角矩形 160"/>
              <p:cNvSpPr/>
              <p:nvPr/>
            </p:nvSpPr>
            <p:spPr>
              <a:xfrm>
                <a:off x="4280" y="9441"/>
                <a:ext cx="3713" cy="422"/>
              </a:xfrm>
              <a:prstGeom prst="round2SameRect">
                <a:avLst>
                  <a:gd name="adj1" fmla="val 0"/>
                  <a:gd name="adj2"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71751" bIns="71751" rtlCol="0" anchor="ctr" anchorCtr="1"/>
              <a:p>
                <a:pPr algn="ctr"/>
                <a:r>
                  <a:rPr kumimoji="1" lang="zh-CN" altLang="en-US" sz="1600" b="1" dirty="0">
                    <a:solidFill>
                      <a:srgbClr val="0070C0"/>
                    </a:solidFill>
                    <a:latin typeface="微软雅黑 Light" panose="020B0502040204020203" charset="-122"/>
                    <a:ea typeface="微软雅黑 Light" panose="020B0502040204020203" charset="-122"/>
                  </a:rPr>
                  <a:t>【</a:t>
                </a:r>
                <a:r>
                  <a:rPr kumimoji="1" lang="zh-CN" altLang="en-US" sz="1600" b="1" dirty="0">
                    <a:solidFill>
                      <a:srgbClr val="455866"/>
                    </a:solidFill>
                    <a:latin typeface="微软雅黑 Light" panose="020B0502040204020203" charset="-122"/>
                    <a:ea typeface="微软雅黑 Light" panose="020B0502040204020203" charset="-122"/>
                  </a:rPr>
                  <a:t>网络基础设施</a:t>
                </a:r>
                <a:r>
                  <a:rPr kumimoji="1" lang="zh-CN" altLang="en-US" sz="1600" b="1" dirty="0">
                    <a:solidFill>
                      <a:srgbClr val="0070C0"/>
                    </a:solidFill>
                    <a:latin typeface="微软雅黑 Light" panose="020B0502040204020203" charset="-122"/>
                    <a:ea typeface="微软雅黑 Light" panose="020B0502040204020203" charset="-122"/>
                  </a:rPr>
                  <a:t>】</a:t>
                </a:r>
                <a:endParaRPr kumimoji="1" lang="zh-CN" altLang="en-US" sz="1600" b="1" dirty="0">
                  <a:solidFill>
                    <a:srgbClr val="0070C0"/>
                  </a:solidFill>
                  <a:latin typeface="微软雅黑 Light" panose="020B0502040204020203" charset="-122"/>
                  <a:ea typeface="微软雅黑 Light" panose="020B0502040204020203" charset="-122"/>
                </a:endParaRPr>
              </a:p>
            </p:txBody>
          </p:sp>
          <p:sp>
            <p:nvSpPr>
              <p:cNvPr id="162" name="文本框 161"/>
              <p:cNvSpPr txBox="1"/>
              <p:nvPr/>
            </p:nvSpPr>
            <p:spPr>
              <a:xfrm>
                <a:off x="-2870" y="2432"/>
                <a:ext cx="2253" cy="434"/>
              </a:xfrm>
              <a:prstGeom prst="rect">
                <a:avLst/>
              </a:prstGeom>
              <a:noFill/>
            </p:spPr>
            <p:txBody>
              <a:bodyPr wrap="square" rtlCol="0">
                <a:spAutoFit/>
              </a:bodyPr>
              <a:p>
                <a:pPr algn="ctr" defTabSz="914400"/>
                <a:endParaRPr lang="zh-CN" altLang="en-US"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sp>
            <p:nvSpPr>
              <p:cNvPr id="163" name="文本框 162"/>
              <p:cNvSpPr txBox="1"/>
              <p:nvPr/>
            </p:nvSpPr>
            <p:spPr>
              <a:xfrm>
                <a:off x="-660" y="2296"/>
                <a:ext cx="2253" cy="434"/>
              </a:xfrm>
              <a:prstGeom prst="rect">
                <a:avLst/>
              </a:prstGeom>
              <a:noFill/>
            </p:spPr>
            <p:txBody>
              <a:bodyPr wrap="square" rtlCol="0">
                <a:spAutoFit/>
              </a:bodyPr>
              <a:p>
                <a:pPr algn="ctr" defTabSz="914400"/>
                <a:endParaRPr lang="zh-CN" altLang="en-US"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sp>
            <p:nvSpPr>
              <p:cNvPr id="164" name="文本框 163"/>
              <p:cNvSpPr txBox="1"/>
              <p:nvPr/>
            </p:nvSpPr>
            <p:spPr>
              <a:xfrm>
                <a:off x="-660" y="3887"/>
                <a:ext cx="2253" cy="434"/>
              </a:xfrm>
              <a:prstGeom prst="rect">
                <a:avLst/>
              </a:prstGeom>
              <a:noFill/>
            </p:spPr>
            <p:txBody>
              <a:bodyPr wrap="square" rtlCol="0">
                <a:spAutoFit/>
              </a:bodyPr>
              <a:p>
                <a:pPr algn="ctr" defTabSz="914400"/>
                <a:endParaRPr lang="zh-CN" altLang="en-US" sz="12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endParaRPr>
              </a:p>
            </p:txBody>
          </p:sp>
        </p:grpSp>
        <p:pic>
          <p:nvPicPr>
            <p:cNvPr id="44" name="图片 43" descr="P10T10主屏"/>
            <p:cNvPicPr>
              <a:picLocks noChangeAspect="1"/>
            </p:cNvPicPr>
            <p:nvPr>
              <p:custDataLst>
                <p:tags r:id="rId21"/>
              </p:custDataLst>
            </p:nvPr>
          </p:nvPicPr>
          <p:blipFill>
            <a:blip r:embed="rId22" cstate="print"/>
            <a:stretch>
              <a:fillRect/>
            </a:stretch>
          </p:blipFill>
          <p:spPr>
            <a:xfrm>
              <a:off x="8588" y="4973"/>
              <a:ext cx="1062" cy="986"/>
            </a:xfrm>
            <a:prstGeom prst="rect">
              <a:avLst/>
            </a:prstGeom>
          </p:spPr>
        </p:pic>
        <p:pic>
          <p:nvPicPr>
            <p:cNvPr id="46" name="图片 45" descr="图形用户界面, 应用程序&#10;&#10;描述已自动生成"/>
            <p:cNvPicPr>
              <a:picLocks noChangeAspect="1"/>
            </p:cNvPicPr>
            <p:nvPr>
              <p:custDataLst>
                <p:tags r:id="rId23"/>
              </p:custDataLst>
            </p:nvPr>
          </p:nvPicPr>
          <p:blipFill>
            <a:blip r:embed="rId24" cstate="screen"/>
            <a:stretch>
              <a:fillRect/>
            </a:stretch>
          </p:blipFill>
          <p:spPr>
            <a:xfrm>
              <a:off x="8802" y="4077"/>
              <a:ext cx="644" cy="734"/>
            </a:xfrm>
            <a:prstGeom prst="rect">
              <a:avLst/>
            </a:prstGeom>
          </p:spPr>
        </p:pic>
      </p:grpSp>
      <p:pic>
        <p:nvPicPr>
          <p:cNvPr id="28" name="图片 27"/>
          <p:cNvPicPr>
            <a:picLocks noChangeAspect="1"/>
          </p:cNvPicPr>
          <p:nvPr/>
        </p:nvPicPr>
        <p:blipFill>
          <a:blip r:embed="rId25"/>
          <a:stretch>
            <a:fillRect/>
          </a:stretch>
        </p:blipFill>
        <p:spPr>
          <a:xfrm>
            <a:off x="4389755" y="890270"/>
            <a:ext cx="1388110" cy="961390"/>
          </a:xfrm>
          <a:prstGeom prst="rect">
            <a:avLst/>
          </a:prstGeom>
        </p:spPr>
      </p:pic>
      <p:sp>
        <p:nvSpPr>
          <p:cNvPr id="29" name="文本框 28"/>
          <p:cNvSpPr txBox="1"/>
          <p:nvPr/>
        </p:nvSpPr>
        <p:spPr>
          <a:xfrm>
            <a:off x="4501285" y="1969135"/>
            <a:ext cx="1094335" cy="260350"/>
          </a:xfrm>
          <a:prstGeom prst="rect">
            <a:avLst/>
          </a:prstGeom>
          <a:noFill/>
        </p:spPr>
        <p:txBody>
          <a:bodyPr wrap="square" rtlCol="0" anchor="t">
            <a:spAutoFit/>
          </a:bodyPr>
          <a:p>
            <a:pPr algn="ctr" defTabSz="914400"/>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脑机</a:t>
            </a:r>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疗愈</a:t>
            </a:r>
            <a:endPar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cxnSp>
        <p:nvCxnSpPr>
          <p:cNvPr id="30" name="直接连接符 29"/>
          <p:cNvCxnSpPr/>
          <p:nvPr/>
        </p:nvCxnSpPr>
        <p:spPr>
          <a:xfrm flipH="1">
            <a:off x="5927725" y="460375"/>
            <a:ext cx="2540" cy="1844675"/>
          </a:xfrm>
          <a:prstGeom prst="line">
            <a:avLst/>
          </a:prstGeom>
          <a:ln w="3810"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32" name="文本框 31"/>
          <p:cNvSpPr txBox="1"/>
          <p:nvPr/>
        </p:nvSpPr>
        <p:spPr>
          <a:xfrm>
            <a:off x="995045" y="6195695"/>
            <a:ext cx="1076325" cy="260350"/>
          </a:xfrm>
          <a:prstGeom prst="rect">
            <a:avLst/>
          </a:prstGeom>
          <a:noFill/>
        </p:spPr>
        <p:txBody>
          <a:bodyPr wrap="square" rtlCol="0" anchor="t">
            <a:spAutoFit/>
          </a:bodyPr>
          <a:p>
            <a:pPr algn="ctr" defTabSz="914400"/>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全光传输</a:t>
            </a:r>
            <a:r>
              <a:rPr lang="en-US" altLang="zh-CN"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OTN</a:t>
            </a:r>
            <a:endParaRPr lang="en-US" altLang="zh-CN"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33" name="文本框 32"/>
          <p:cNvSpPr txBox="1"/>
          <p:nvPr/>
        </p:nvSpPr>
        <p:spPr>
          <a:xfrm>
            <a:off x="2512695" y="6195695"/>
            <a:ext cx="878840" cy="260350"/>
          </a:xfrm>
          <a:prstGeom prst="rect">
            <a:avLst/>
          </a:prstGeom>
          <a:noFill/>
        </p:spPr>
        <p:txBody>
          <a:bodyPr wrap="square" rtlCol="0" anchor="t">
            <a:spAutoFit/>
          </a:bodyPr>
          <a:p>
            <a:pPr algn="ctr" defTabSz="914400"/>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全光接入</a:t>
            </a:r>
            <a:endParaRPr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34" name="文本框 33"/>
          <p:cNvSpPr txBox="1"/>
          <p:nvPr/>
        </p:nvSpPr>
        <p:spPr>
          <a:xfrm>
            <a:off x="3820160" y="6195695"/>
            <a:ext cx="1149985" cy="260350"/>
          </a:xfrm>
          <a:prstGeom prst="rect">
            <a:avLst/>
          </a:prstGeom>
          <a:noFill/>
        </p:spPr>
        <p:txBody>
          <a:bodyPr wrap="square" rtlCol="0" anchor="t">
            <a:spAutoFit/>
          </a:bodyPr>
          <a:p>
            <a:pPr algn="ctr" defTabSz="914400"/>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全光</a:t>
            </a:r>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组网</a:t>
            </a:r>
            <a:endPar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pic>
        <p:nvPicPr>
          <p:cNvPr id="47" name="图片 46"/>
          <p:cNvPicPr/>
          <p:nvPr/>
        </p:nvPicPr>
        <p:blipFill>
          <a:blip r:embed="rId26"/>
          <a:srcRect l="33780" t="4755" r="33727" b="41912"/>
          <a:stretch>
            <a:fillRect/>
          </a:stretch>
        </p:blipFill>
        <p:spPr>
          <a:xfrm>
            <a:off x="2803525" y="4431030"/>
            <a:ext cx="519430" cy="595630"/>
          </a:xfrm>
          <a:prstGeom prst="rect">
            <a:avLst/>
          </a:prstGeom>
        </p:spPr>
      </p:pic>
      <p:pic>
        <p:nvPicPr>
          <p:cNvPr id="48" name="图片 47"/>
          <p:cNvPicPr>
            <a:picLocks noChangeAspect="1"/>
          </p:cNvPicPr>
          <p:nvPr/>
        </p:nvPicPr>
        <p:blipFill>
          <a:blip r:embed="rId27">
            <a:clrChange>
              <a:clrFrom>
                <a:srgbClr val="F8F9FB">
                  <a:alpha val="100000"/>
                </a:srgbClr>
              </a:clrFrom>
              <a:clrTo>
                <a:srgbClr val="F8F9FB">
                  <a:alpha val="100000"/>
                  <a:alpha val="0"/>
                </a:srgbClr>
              </a:clrTo>
            </a:clrChange>
          </a:blip>
          <a:stretch>
            <a:fillRect/>
          </a:stretch>
        </p:blipFill>
        <p:spPr>
          <a:xfrm>
            <a:off x="1016635" y="5581015"/>
            <a:ext cx="1057275" cy="304800"/>
          </a:xfrm>
          <a:prstGeom prst="rect">
            <a:avLst/>
          </a:prstGeom>
        </p:spPr>
      </p:pic>
      <p:pic>
        <p:nvPicPr>
          <p:cNvPr id="49" name="图片 48"/>
          <p:cNvPicPr>
            <a:picLocks noChangeAspect="1"/>
          </p:cNvPicPr>
          <p:nvPr/>
        </p:nvPicPr>
        <p:blipFill>
          <a:blip r:embed="rId28">
            <a:clrChange>
              <a:clrFrom>
                <a:srgbClr val="F2F4F8">
                  <a:alpha val="100000"/>
                </a:srgbClr>
              </a:clrFrom>
              <a:clrTo>
                <a:srgbClr val="F2F4F8">
                  <a:alpha val="100000"/>
                  <a:alpha val="0"/>
                </a:srgbClr>
              </a:clrTo>
            </a:clrChange>
          </a:blip>
          <a:stretch>
            <a:fillRect/>
          </a:stretch>
        </p:blipFill>
        <p:spPr>
          <a:xfrm>
            <a:off x="840740" y="4725035"/>
            <a:ext cx="1304925" cy="514350"/>
          </a:xfrm>
          <a:prstGeom prst="rect">
            <a:avLst/>
          </a:prstGeom>
        </p:spPr>
      </p:pic>
      <p:pic>
        <p:nvPicPr>
          <p:cNvPr id="51" name="图片 50"/>
          <p:cNvPicPr>
            <a:picLocks noChangeAspect="1"/>
          </p:cNvPicPr>
          <p:nvPr/>
        </p:nvPicPr>
        <p:blipFill>
          <a:blip r:embed="rId29"/>
          <a:srcRect l="13365" t="7327" r="12427" b="16202"/>
          <a:stretch>
            <a:fillRect/>
          </a:stretch>
        </p:blipFill>
        <p:spPr>
          <a:xfrm>
            <a:off x="4498340" y="4289425"/>
            <a:ext cx="633730" cy="742315"/>
          </a:xfrm>
          <a:prstGeom prst="rect">
            <a:avLst/>
          </a:prstGeom>
        </p:spPr>
      </p:pic>
      <p:pic>
        <p:nvPicPr>
          <p:cNvPr id="53" name="图片 52"/>
          <p:cNvPicPr>
            <a:picLocks noChangeAspect="1"/>
          </p:cNvPicPr>
          <p:nvPr/>
        </p:nvPicPr>
        <p:blipFill>
          <a:blip r:embed="rId30"/>
          <a:srcRect t="14141"/>
          <a:stretch>
            <a:fillRect/>
          </a:stretch>
        </p:blipFill>
        <p:spPr>
          <a:xfrm>
            <a:off x="3878580" y="4376420"/>
            <a:ext cx="691515" cy="739140"/>
          </a:xfrm>
          <a:prstGeom prst="rect">
            <a:avLst/>
          </a:prstGeom>
        </p:spPr>
      </p:pic>
      <p:pic>
        <p:nvPicPr>
          <p:cNvPr id="57" name="图片 56"/>
          <p:cNvPicPr>
            <a:picLocks noChangeAspect="1"/>
          </p:cNvPicPr>
          <p:nvPr/>
        </p:nvPicPr>
        <p:blipFill>
          <a:blip r:embed="rId31">
            <a:clrChange>
              <a:clrFrom>
                <a:srgbClr val="EFF4FB">
                  <a:alpha val="100000"/>
                </a:srgbClr>
              </a:clrFrom>
              <a:clrTo>
                <a:srgbClr val="EFF4FB">
                  <a:alpha val="100000"/>
                  <a:alpha val="0"/>
                </a:srgbClr>
              </a:clrTo>
            </a:clrChange>
          </a:blip>
          <a:srcRect l="14807" t="10842" r="19107" b="19033"/>
          <a:stretch>
            <a:fillRect/>
          </a:stretch>
        </p:blipFill>
        <p:spPr>
          <a:xfrm>
            <a:off x="2338705" y="4819015"/>
            <a:ext cx="770890" cy="570865"/>
          </a:xfrm>
          <a:prstGeom prst="rect">
            <a:avLst/>
          </a:prstGeom>
        </p:spPr>
      </p:pic>
      <p:pic>
        <p:nvPicPr>
          <p:cNvPr id="64" name="图片 6"/>
          <p:cNvPicPr>
            <a:picLocks noChangeAspect="1"/>
          </p:cNvPicPr>
          <p:nvPr>
            <p:custDataLst>
              <p:tags r:id="rId32"/>
            </p:custDataLst>
          </p:nvPr>
        </p:nvPicPr>
        <p:blipFill>
          <a:blip r:embed="rId33"/>
          <a:srcRect l="31332"/>
          <a:stretch>
            <a:fillRect/>
          </a:stretch>
        </p:blipFill>
        <p:spPr>
          <a:xfrm>
            <a:off x="3090545" y="4687570"/>
            <a:ext cx="762635" cy="737870"/>
          </a:xfrm>
          <a:prstGeom prst="round2DiagRect">
            <a:avLst/>
          </a:prstGeom>
          <a:noFill/>
          <a:ln w="9525">
            <a:noFill/>
          </a:ln>
        </p:spPr>
      </p:pic>
      <p:pic>
        <p:nvPicPr>
          <p:cNvPr id="65" name="图片 64"/>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2927350" y="5412105"/>
            <a:ext cx="848995" cy="521335"/>
          </a:xfrm>
          <a:prstGeom prst="rect">
            <a:avLst/>
          </a:prstGeom>
          <a:effectLst/>
        </p:spPr>
      </p:pic>
      <p:pic>
        <p:nvPicPr>
          <p:cNvPr id="66" name="文本框 54" descr="家庭网关6(1)"/>
          <p:cNvPicPr>
            <a:picLocks noChangeAspect="1"/>
          </p:cNvPicPr>
          <p:nvPr/>
        </p:nvPicPr>
        <p:blipFill>
          <a:blip r:embed="rId35"/>
          <a:stretch>
            <a:fillRect/>
          </a:stretch>
        </p:blipFill>
        <p:spPr bwMode="auto">
          <a:xfrm>
            <a:off x="2313940" y="5489575"/>
            <a:ext cx="828040" cy="443865"/>
          </a:xfrm>
          <a:prstGeom prst="rect">
            <a:avLst/>
          </a:prstGeom>
          <a:noFill/>
          <a:ln>
            <a:noFill/>
          </a:ln>
        </p:spPr>
      </p:pic>
      <p:pic>
        <p:nvPicPr>
          <p:cNvPr id="67" name="图片 66"/>
          <p:cNvPicPr/>
          <p:nvPr/>
        </p:nvPicPr>
        <p:blipFill>
          <a:blip r:embed="rId36"/>
          <a:stretch>
            <a:fillRect/>
          </a:stretch>
        </p:blipFill>
        <p:spPr>
          <a:xfrm>
            <a:off x="3975735" y="5264785"/>
            <a:ext cx="594360" cy="641985"/>
          </a:xfrm>
          <a:prstGeom prst="rect">
            <a:avLst/>
          </a:prstGeom>
          <a:noFill/>
          <a:ln w="9525">
            <a:noFill/>
          </a:ln>
          <a:effectLst/>
        </p:spPr>
      </p:pic>
      <p:pic>
        <p:nvPicPr>
          <p:cNvPr id="68" name="图片 67"/>
          <p:cNvPicPr/>
          <p:nvPr/>
        </p:nvPicPr>
        <p:blipFill>
          <a:blip r:embed="rId37"/>
          <a:stretch>
            <a:fillRect/>
          </a:stretch>
        </p:blipFill>
        <p:spPr>
          <a:xfrm>
            <a:off x="4498340" y="5424170"/>
            <a:ext cx="755015" cy="445135"/>
          </a:xfrm>
          <a:prstGeom prst="rect">
            <a:avLst/>
          </a:prstGeom>
          <a:noFill/>
          <a:ln w="9525">
            <a:noFill/>
          </a:ln>
          <a:effectLst/>
        </p:spPr>
      </p:pic>
      <p:pic>
        <p:nvPicPr>
          <p:cNvPr id="69" name="Picture 2" descr="/private/var/folders/4x/qn3qch9n41jbj2hw9ygdxcv00000gn/T/com.kingsoft.wpsoffice.mac/picturecompress_20230227220723/output_1.pngoutput_1"/>
          <p:cNvPicPr>
            <a:picLocks noChangeAspect="1"/>
          </p:cNvPicPr>
          <p:nvPr/>
        </p:nvPicPr>
        <p:blipFill>
          <a:blip r:embed="rId38"/>
          <a:srcRect/>
          <a:stretch>
            <a:fillRect/>
          </a:stretch>
        </p:blipFill>
        <p:spPr>
          <a:xfrm>
            <a:off x="5632450" y="5443220"/>
            <a:ext cx="768350" cy="239395"/>
          </a:xfrm>
          <a:prstGeom prst="rect">
            <a:avLst/>
          </a:prstGeom>
          <a:noFill/>
          <a:ln w="9525">
            <a:noFill/>
            <a:miter/>
          </a:ln>
        </p:spPr>
      </p:pic>
      <p:pic>
        <p:nvPicPr>
          <p:cNvPr id="70" name="图片 69" descr="文本&#10;&#10;AI 生成的内容可能不正确。"/>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5504180" y="4782820"/>
            <a:ext cx="424180" cy="519430"/>
          </a:xfrm>
          <a:prstGeom prst="rect">
            <a:avLst/>
          </a:prstGeom>
        </p:spPr>
      </p:pic>
      <p:pic>
        <p:nvPicPr>
          <p:cNvPr id="83" name="图片 82"/>
          <p:cNvPicPr>
            <a:picLocks noChangeAspect="1"/>
          </p:cNvPicPr>
          <p:nvPr/>
        </p:nvPicPr>
        <p:blipFill>
          <a:blip r:embed="rId40">
            <a:clrChange>
              <a:clrFrom>
                <a:srgbClr val="FFFFFF">
                  <a:alpha val="100000"/>
                </a:srgbClr>
              </a:clrFrom>
              <a:clrTo>
                <a:srgbClr val="FFFFFF">
                  <a:alpha val="100000"/>
                  <a:alpha val="0"/>
                </a:srgbClr>
              </a:clrTo>
            </a:clrChange>
          </a:blip>
          <a:stretch>
            <a:fillRect/>
          </a:stretch>
        </p:blipFill>
        <p:spPr>
          <a:xfrm>
            <a:off x="5889625" y="5027930"/>
            <a:ext cx="629920" cy="415290"/>
          </a:xfrm>
          <a:prstGeom prst="rect">
            <a:avLst/>
          </a:prstGeom>
        </p:spPr>
      </p:pic>
      <p:sp>
        <p:nvSpPr>
          <p:cNvPr id="232" name="文本框 231"/>
          <p:cNvSpPr txBox="1"/>
          <p:nvPr/>
        </p:nvSpPr>
        <p:spPr>
          <a:xfrm>
            <a:off x="5390940" y="6195642"/>
            <a:ext cx="1227655" cy="260350"/>
          </a:xfrm>
          <a:prstGeom prst="rect">
            <a:avLst/>
          </a:prstGeom>
          <a:noFill/>
        </p:spPr>
        <p:txBody>
          <a:bodyPr wrap="square" rtlCol="0" anchor="t">
            <a:spAutoFit/>
          </a:bodyPr>
          <a:p>
            <a:pPr algn="ctr" defTabSz="914400"/>
            <a:r>
              <a:rPr lang="en-US" altLang="zh-CN"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AI</a:t>
            </a:r>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边缘智算</a:t>
            </a:r>
            <a:endPar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pic>
        <p:nvPicPr>
          <p:cNvPr id="79" name="图片 47" descr="/Users/chenhaidan/Library/Containers/com.kingsoft.wpsoffice.mac/Data/tmp/picturecompress_20251126152516/output_111.pngoutput_111"/>
          <p:cNvPicPr>
            <a:picLocks noChangeAspect="1"/>
          </p:cNvPicPr>
          <p:nvPr/>
        </p:nvPicPr>
        <p:blipFill>
          <a:blip r:embed="rId41"/>
          <a:srcRect l="17245" t="5396" r="17081" b="4143"/>
          <a:stretch>
            <a:fillRect/>
          </a:stretch>
        </p:blipFill>
        <p:spPr>
          <a:xfrm>
            <a:off x="10826750" y="948690"/>
            <a:ext cx="377190" cy="292735"/>
          </a:xfrm>
          <a:prstGeom prst="rect">
            <a:avLst/>
          </a:prstGeom>
          <a:noFill/>
          <a:ln w="9525">
            <a:noFill/>
          </a:ln>
        </p:spPr>
      </p:pic>
      <p:pic>
        <p:nvPicPr>
          <p:cNvPr id="84" name="图片 83" descr="/Users/chenhaidan/Library/Containers/com.kingsoft.wpsoffice.mac/Data/tmp/picturecompress_20251126152516/output_114.pngoutput_114"/>
          <p:cNvPicPr>
            <a:picLocks noChangeAspect="1"/>
          </p:cNvPicPr>
          <p:nvPr/>
        </p:nvPicPr>
        <p:blipFill>
          <a:blip r:embed="rId42"/>
          <a:stretch>
            <a:fillRect/>
          </a:stretch>
        </p:blipFill>
        <p:spPr>
          <a:xfrm>
            <a:off x="10721975" y="1198245"/>
            <a:ext cx="574040" cy="381000"/>
          </a:xfrm>
          <a:prstGeom prst="rect">
            <a:avLst/>
          </a:prstGeom>
        </p:spPr>
      </p:pic>
      <p:pic>
        <p:nvPicPr>
          <p:cNvPr id="148" name="图片 147" descr="/Users/chenhaidan/Library/Containers/com.kingsoft.wpsoffice.mac/Data/tmp/picturecompress_20251126152516/output_119.pngoutput_119"/>
          <p:cNvPicPr>
            <a:picLocks noChangeAspect="1"/>
          </p:cNvPicPr>
          <p:nvPr/>
        </p:nvPicPr>
        <p:blipFill>
          <a:blip r:embed="rId43"/>
          <a:stretch>
            <a:fillRect/>
          </a:stretch>
        </p:blipFill>
        <p:spPr>
          <a:xfrm>
            <a:off x="10666095" y="1506220"/>
            <a:ext cx="716280" cy="345440"/>
          </a:xfrm>
          <a:prstGeom prst="rect">
            <a:avLst/>
          </a:prstGeom>
          <a:effectLst>
            <a:outerShdw blurRad="38100" dist="25400" dir="2700000" algn="tl" rotWithShape="0">
              <a:srgbClr val="063890">
                <a:alpha val="40000"/>
              </a:srgbClr>
            </a:outerShdw>
          </a:effectLst>
        </p:spPr>
      </p:pic>
      <p:pic>
        <p:nvPicPr>
          <p:cNvPr id="26626" name="图片 2" descr="/Users/chenhaidan/Library/Containers/com.kingsoft.wpsoffice.mac/Data/tmp/picturecompress_20251126152516/output_112.pngoutput_112"/>
          <p:cNvPicPr>
            <a:picLocks noChangeAspect="1"/>
          </p:cNvPicPr>
          <p:nvPr/>
        </p:nvPicPr>
        <p:blipFill>
          <a:blip r:embed="rId44"/>
          <a:srcRect l="14709" t="9456" r="14523" b="9612"/>
          <a:stretch>
            <a:fillRect/>
          </a:stretch>
        </p:blipFill>
        <p:spPr>
          <a:xfrm>
            <a:off x="11397615" y="890270"/>
            <a:ext cx="363220" cy="275590"/>
          </a:xfrm>
          <a:prstGeom prst="rect">
            <a:avLst/>
          </a:prstGeom>
          <a:noFill/>
          <a:ln w="9525">
            <a:noFill/>
          </a:ln>
        </p:spPr>
      </p:pic>
      <p:pic>
        <p:nvPicPr>
          <p:cNvPr id="87" name="图片 86" descr="DT35-1_副本"/>
          <p:cNvPicPr>
            <a:picLocks noChangeAspect="1"/>
          </p:cNvPicPr>
          <p:nvPr/>
        </p:nvPicPr>
        <p:blipFill>
          <a:blip r:embed="rId45"/>
          <a:stretch>
            <a:fillRect/>
          </a:stretch>
        </p:blipFill>
        <p:spPr>
          <a:xfrm>
            <a:off x="11397615" y="1160145"/>
            <a:ext cx="459740" cy="398780"/>
          </a:xfrm>
          <a:prstGeom prst="rect">
            <a:avLst/>
          </a:prstGeom>
        </p:spPr>
      </p:pic>
      <p:pic>
        <p:nvPicPr>
          <p:cNvPr id="91" name="图片 90" descr="/Users/chenhaidan/Library/Containers/com.kingsoft.wpsoffice.mac/Data/tmp/picturecompress_20251126152516/output_115.pngoutput_115"/>
          <p:cNvPicPr>
            <a:picLocks noChangeAspect="1"/>
          </p:cNvPicPr>
          <p:nvPr/>
        </p:nvPicPr>
        <p:blipFill>
          <a:blip r:embed="rId46"/>
          <a:stretch>
            <a:fillRect/>
          </a:stretch>
        </p:blipFill>
        <p:spPr>
          <a:xfrm>
            <a:off x="11382375" y="1506855"/>
            <a:ext cx="364490" cy="434340"/>
          </a:xfrm>
          <a:prstGeom prst="rect">
            <a:avLst/>
          </a:prstGeom>
        </p:spPr>
      </p:pic>
      <p:pic>
        <p:nvPicPr>
          <p:cNvPr id="14" name="图片 13" descr="/Users/chenhaidan/Library/Containers/com.kingsoft.wpsoffice.mac/Data/tmp/picturecompress_20251126152516/output_56.pngoutput_56"/>
          <p:cNvPicPr>
            <a:picLocks noChangeAspect="1"/>
          </p:cNvPicPr>
          <p:nvPr>
            <p:custDataLst>
              <p:tags r:id="rId47"/>
            </p:custDataLst>
          </p:nvPr>
        </p:nvPicPr>
        <p:blipFill>
          <a:blip r:embed="rId48"/>
          <a:stretch>
            <a:fillRect/>
          </a:stretch>
        </p:blipFill>
        <p:spPr>
          <a:xfrm>
            <a:off x="7994015" y="786130"/>
            <a:ext cx="721360" cy="720090"/>
          </a:xfrm>
          <a:prstGeom prst="rect">
            <a:avLst/>
          </a:prstGeom>
        </p:spPr>
      </p:pic>
      <p:pic>
        <p:nvPicPr>
          <p:cNvPr id="16" name="图片 15" descr="/Users/chenhaidan/Library/Containers/com.kingsoft.wpsoffice.mac/Data/tmp/picturecompress_20251126152516/output_63.pngoutput_63"/>
          <p:cNvPicPr>
            <a:picLocks noChangeAspect="1"/>
          </p:cNvPicPr>
          <p:nvPr/>
        </p:nvPicPr>
        <p:blipFill>
          <a:blip r:embed="rId49"/>
          <a:stretch>
            <a:fillRect/>
          </a:stretch>
        </p:blipFill>
        <p:spPr>
          <a:xfrm>
            <a:off x="8747125" y="1164590"/>
            <a:ext cx="262890" cy="767715"/>
          </a:xfrm>
          <a:prstGeom prst="rect">
            <a:avLst/>
          </a:prstGeom>
        </p:spPr>
      </p:pic>
      <p:pic>
        <p:nvPicPr>
          <p:cNvPr id="24" name="图片 23" descr="/Users/chenhaidan/Library/Containers/com.kingsoft.wpsoffice.mac/Data/tmp/picturecompress_20251126152516/output_52.pngoutput_52"/>
          <p:cNvPicPr>
            <a:picLocks noChangeAspect="1"/>
          </p:cNvPicPr>
          <p:nvPr/>
        </p:nvPicPr>
        <p:blipFill>
          <a:blip r:embed="rId50"/>
          <a:stretch>
            <a:fillRect/>
          </a:stretch>
        </p:blipFill>
        <p:spPr>
          <a:xfrm>
            <a:off x="7714615" y="1240155"/>
            <a:ext cx="570230" cy="720090"/>
          </a:xfrm>
          <a:prstGeom prst="rect">
            <a:avLst/>
          </a:prstGeom>
        </p:spPr>
      </p:pic>
      <p:pic>
        <p:nvPicPr>
          <p:cNvPr id="17" name="图片 16" descr="/Users/chenhaidan/Library/Containers/com.kingsoft.wpsoffice.mac/Data/tmp/picturecompress_20251126152516/output_65.pngoutput_65"/>
          <p:cNvPicPr>
            <a:picLocks noChangeAspect="1"/>
          </p:cNvPicPr>
          <p:nvPr/>
        </p:nvPicPr>
        <p:blipFill>
          <a:blip r:embed="rId51"/>
          <a:stretch>
            <a:fillRect/>
          </a:stretch>
        </p:blipFill>
        <p:spPr>
          <a:xfrm>
            <a:off x="8173085" y="1449705"/>
            <a:ext cx="540385" cy="436880"/>
          </a:xfrm>
          <a:prstGeom prst="rect">
            <a:avLst/>
          </a:prstGeom>
        </p:spPr>
      </p:pic>
      <p:pic>
        <p:nvPicPr>
          <p:cNvPr id="18" name="图片 45"/>
          <p:cNvPicPr>
            <a:picLocks noChangeAspect="1"/>
          </p:cNvPicPr>
          <p:nvPr/>
        </p:nvPicPr>
        <p:blipFill>
          <a:blip r:embed="rId52"/>
          <a:stretch>
            <a:fillRect/>
          </a:stretch>
        </p:blipFill>
        <p:spPr>
          <a:xfrm>
            <a:off x="10049510" y="948690"/>
            <a:ext cx="408305" cy="608965"/>
          </a:xfrm>
          <a:prstGeom prst="rect">
            <a:avLst/>
          </a:prstGeom>
          <a:noFill/>
          <a:ln w="9525">
            <a:noFill/>
          </a:ln>
        </p:spPr>
      </p:pic>
      <p:pic>
        <p:nvPicPr>
          <p:cNvPr id="19" name="图片 18" descr="病人"/>
          <p:cNvPicPr>
            <a:picLocks noChangeAspect="1"/>
          </p:cNvPicPr>
          <p:nvPr/>
        </p:nvPicPr>
        <p:blipFill>
          <a:blip r:embed="rId53"/>
          <a:stretch>
            <a:fillRect/>
          </a:stretch>
        </p:blipFill>
        <p:spPr>
          <a:xfrm>
            <a:off x="9461500" y="1152525"/>
            <a:ext cx="614045" cy="339725"/>
          </a:xfrm>
          <a:prstGeom prst="rect">
            <a:avLst/>
          </a:prstGeom>
        </p:spPr>
      </p:pic>
      <p:pic>
        <p:nvPicPr>
          <p:cNvPr id="20" name="图片 41"/>
          <p:cNvPicPr>
            <a:picLocks noChangeAspect="1"/>
          </p:cNvPicPr>
          <p:nvPr/>
        </p:nvPicPr>
        <p:blipFill>
          <a:blip r:embed="rId54"/>
          <a:stretch>
            <a:fillRect/>
          </a:stretch>
        </p:blipFill>
        <p:spPr>
          <a:xfrm flipH="1">
            <a:off x="9975215" y="1461770"/>
            <a:ext cx="458470" cy="501015"/>
          </a:xfrm>
          <a:prstGeom prst="rect">
            <a:avLst/>
          </a:prstGeom>
          <a:noFill/>
          <a:ln w="9525">
            <a:noFill/>
          </a:ln>
        </p:spPr>
      </p:pic>
      <p:pic>
        <p:nvPicPr>
          <p:cNvPr id="21" name="图片 20"/>
          <p:cNvPicPr>
            <a:picLocks noChangeAspect="1"/>
          </p:cNvPicPr>
          <p:nvPr/>
        </p:nvPicPr>
        <p:blipFill>
          <a:blip r:embed="rId55">
            <a:clrChange>
              <a:clrFrom>
                <a:srgbClr val="000000">
                  <a:alpha val="100000"/>
                </a:srgbClr>
              </a:clrFrom>
              <a:clrTo>
                <a:srgbClr val="000000">
                  <a:alpha val="100000"/>
                  <a:alpha val="0"/>
                </a:srgbClr>
              </a:clrTo>
            </a:clrChange>
          </a:blip>
          <a:stretch>
            <a:fillRect/>
          </a:stretch>
        </p:blipFill>
        <p:spPr>
          <a:xfrm>
            <a:off x="9461500" y="1521460"/>
            <a:ext cx="513715" cy="468630"/>
          </a:xfrm>
          <a:prstGeom prst="rect">
            <a:avLst/>
          </a:prstGeom>
        </p:spPr>
      </p:pic>
      <p:sp>
        <p:nvSpPr>
          <p:cNvPr id="23" name="object 101"/>
          <p:cNvSpPr/>
          <p:nvPr/>
        </p:nvSpPr>
        <p:spPr>
          <a:xfrm>
            <a:off x="9573260" y="829945"/>
            <a:ext cx="214630" cy="262890"/>
          </a:xfrm>
          <a:prstGeom prst="rect">
            <a:avLst/>
          </a:prstGeom>
          <a:blipFill>
            <a:blip r:embed="rId56" cstate="print"/>
            <a:stretch>
              <a:fillRect/>
            </a:stretch>
          </a:blipFill>
        </p:spPr>
        <p:txBody>
          <a:bodyPr wrap="square" lIns="0" tIns="0" rIns="0" bIns="0" rtlCol="0"/>
          <a:p>
            <a:endParaRPr dirty="0">
              <a:solidFill>
                <a:sysClr val="windowText" lastClr="000000">
                  <a:lumMod val="75000"/>
                  <a:lumOff val="25000"/>
                </a:sysClr>
              </a:solidFill>
              <a:latin typeface="微软雅黑" panose="020B0503020204020204" charset="-122"/>
              <a:ea typeface="微软雅黑" panose="020B0503020204020204" charset="-122"/>
            </a:endParaRPr>
          </a:p>
        </p:txBody>
      </p:sp>
      <p:sp>
        <p:nvSpPr>
          <p:cNvPr id="25" name="object 96"/>
          <p:cNvSpPr/>
          <p:nvPr/>
        </p:nvSpPr>
        <p:spPr>
          <a:xfrm>
            <a:off x="9745345" y="835025"/>
            <a:ext cx="362585" cy="266700"/>
          </a:xfrm>
          <a:prstGeom prst="rect">
            <a:avLst/>
          </a:prstGeom>
          <a:blipFill>
            <a:blip r:embed="rId57" cstate="print"/>
            <a:stretch>
              <a:fillRect/>
            </a:stretch>
          </a:blipFill>
        </p:spPr>
        <p:txBody>
          <a:bodyPr wrap="square" lIns="0" tIns="0" rIns="0" bIns="0" rtlCol="0"/>
          <a:p>
            <a:endParaRPr dirty="0">
              <a:solidFill>
                <a:sysClr val="windowText" lastClr="000000">
                  <a:lumMod val="75000"/>
                  <a:lumOff val="25000"/>
                </a:sysClr>
              </a:solidFill>
              <a:latin typeface="微软雅黑" panose="020B0503020204020204" charset="-122"/>
              <a:ea typeface="微软雅黑" panose="020B0503020204020204" charset="-122"/>
            </a:endParaRPr>
          </a:p>
        </p:txBody>
      </p:sp>
      <p:sp>
        <p:nvSpPr>
          <p:cNvPr id="26" name="文本框 25"/>
          <p:cNvSpPr txBox="1"/>
          <p:nvPr/>
        </p:nvSpPr>
        <p:spPr>
          <a:xfrm>
            <a:off x="9349105" y="1990090"/>
            <a:ext cx="1094105" cy="260350"/>
          </a:xfrm>
          <a:prstGeom prst="rect">
            <a:avLst/>
          </a:prstGeom>
          <a:noFill/>
        </p:spPr>
        <p:txBody>
          <a:bodyPr wrap="square" rtlCol="0" anchor="t">
            <a:spAutoFit/>
          </a:bodyPr>
          <a:p>
            <a:pPr algn="ctr" defTabSz="914400"/>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智慧</a:t>
            </a:r>
            <a:r>
              <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医疗</a:t>
            </a:r>
            <a:endParaRPr lang="zh-CN" altLang="en-US"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pic>
        <p:nvPicPr>
          <p:cNvPr id="31" name="图片 30"/>
          <p:cNvPicPr>
            <a:picLocks noChangeAspect="1"/>
          </p:cNvPicPr>
          <p:nvPr/>
        </p:nvPicPr>
        <p:blipFill>
          <a:blip r:embed="rId58"/>
          <a:stretch>
            <a:fillRect/>
          </a:stretch>
        </p:blipFill>
        <p:spPr>
          <a:xfrm>
            <a:off x="1184275" y="2609215"/>
            <a:ext cx="817880" cy="516255"/>
          </a:xfrm>
          <a:prstGeom prst="rect">
            <a:avLst/>
          </a:prstGeom>
        </p:spPr>
      </p:pic>
      <p:pic>
        <p:nvPicPr>
          <p:cNvPr id="27" name="图片 26"/>
          <p:cNvPicPr>
            <a:picLocks noChangeAspect="1"/>
          </p:cNvPicPr>
          <p:nvPr/>
        </p:nvPicPr>
        <p:blipFill>
          <a:blip r:embed="rId59"/>
          <a:stretch>
            <a:fillRect/>
          </a:stretch>
        </p:blipFill>
        <p:spPr>
          <a:xfrm>
            <a:off x="1184275" y="3125470"/>
            <a:ext cx="680720" cy="525145"/>
          </a:xfrm>
          <a:prstGeom prst="rect">
            <a:avLst/>
          </a:prstGeom>
        </p:spPr>
      </p:pic>
      <p:pic>
        <p:nvPicPr>
          <p:cNvPr id="22" name="图片 21"/>
          <p:cNvPicPr>
            <a:picLocks noChangeAspect="1"/>
          </p:cNvPicPr>
          <p:nvPr/>
        </p:nvPicPr>
        <p:blipFill>
          <a:blip r:embed="rId60"/>
          <a:stretch>
            <a:fillRect/>
          </a:stretch>
        </p:blipFill>
        <p:spPr>
          <a:xfrm>
            <a:off x="2070735" y="2609215"/>
            <a:ext cx="541020" cy="1091565"/>
          </a:xfrm>
          <a:prstGeom prst="rect">
            <a:avLst/>
          </a:prstGeom>
        </p:spPr>
      </p:pic>
      <p:pic>
        <p:nvPicPr>
          <p:cNvPr id="50" name="图片 49"/>
          <p:cNvPicPr>
            <a:picLocks noChangeAspect="1"/>
          </p:cNvPicPr>
          <p:nvPr/>
        </p:nvPicPr>
        <p:blipFill>
          <a:blip r:embed="rId61"/>
          <a:stretch>
            <a:fillRect/>
          </a:stretch>
        </p:blipFill>
        <p:spPr>
          <a:xfrm>
            <a:off x="1689735" y="3296920"/>
            <a:ext cx="384175" cy="467360"/>
          </a:xfrm>
          <a:prstGeom prst="rect">
            <a:avLst/>
          </a:prstGeom>
        </p:spPr>
      </p:pic>
      <p:pic>
        <p:nvPicPr>
          <p:cNvPr id="59" name="图片 58"/>
          <p:cNvPicPr>
            <a:picLocks noChangeAspect="1"/>
          </p:cNvPicPr>
          <p:nvPr/>
        </p:nvPicPr>
        <p:blipFill>
          <a:blip r:embed="rId62"/>
          <a:stretch>
            <a:fillRect/>
          </a:stretch>
        </p:blipFill>
        <p:spPr>
          <a:xfrm>
            <a:off x="3348355" y="2666365"/>
            <a:ext cx="895350" cy="592455"/>
          </a:xfrm>
          <a:prstGeom prst="rect">
            <a:avLst/>
          </a:prstGeom>
        </p:spPr>
      </p:pic>
      <p:pic>
        <p:nvPicPr>
          <p:cNvPr id="61" name="图片 60"/>
          <p:cNvPicPr>
            <a:picLocks noChangeAspect="1"/>
          </p:cNvPicPr>
          <p:nvPr/>
        </p:nvPicPr>
        <p:blipFill>
          <a:blip r:embed="rId63"/>
          <a:srcRect l="17494" r="7778"/>
          <a:stretch>
            <a:fillRect/>
          </a:stretch>
        </p:blipFill>
        <p:spPr>
          <a:xfrm>
            <a:off x="3458845" y="3296920"/>
            <a:ext cx="721995" cy="455295"/>
          </a:xfrm>
          <a:prstGeom prst="rect">
            <a:avLst/>
          </a:prstGeom>
        </p:spPr>
      </p:pic>
      <p:pic>
        <p:nvPicPr>
          <p:cNvPr id="62" name="图片 61"/>
          <p:cNvPicPr>
            <a:picLocks noChangeAspect="1"/>
          </p:cNvPicPr>
          <p:nvPr/>
        </p:nvPicPr>
        <p:blipFill>
          <a:blip r:embed="rId64"/>
          <a:stretch>
            <a:fillRect/>
          </a:stretch>
        </p:blipFill>
        <p:spPr>
          <a:xfrm flipH="1">
            <a:off x="2966085" y="2691765"/>
            <a:ext cx="332105" cy="567055"/>
          </a:xfrm>
          <a:prstGeom prst="rect">
            <a:avLst/>
          </a:prstGeom>
        </p:spPr>
      </p:pic>
      <p:pic>
        <p:nvPicPr>
          <p:cNvPr id="71" name="图片 70"/>
          <p:cNvPicPr>
            <a:picLocks noChangeAspect="1"/>
          </p:cNvPicPr>
          <p:nvPr/>
        </p:nvPicPr>
        <p:blipFill>
          <a:blip r:embed="rId65"/>
          <a:stretch>
            <a:fillRect/>
          </a:stretch>
        </p:blipFill>
        <p:spPr>
          <a:xfrm>
            <a:off x="9943465" y="2613025"/>
            <a:ext cx="419735" cy="589280"/>
          </a:xfrm>
          <a:prstGeom prst="rect">
            <a:avLst/>
          </a:prstGeom>
        </p:spPr>
      </p:pic>
      <p:pic>
        <p:nvPicPr>
          <p:cNvPr id="72" name="图片 71"/>
          <p:cNvPicPr>
            <a:picLocks noChangeAspect="1"/>
          </p:cNvPicPr>
          <p:nvPr/>
        </p:nvPicPr>
        <p:blipFill>
          <a:blip r:embed="rId66"/>
          <a:srcRect l="4262" t="5583" r="3721" b="1769"/>
          <a:stretch>
            <a:fillRect/>
          </a:stretch>
        </p:blipFill>
        <p:spPr>
          <a:xfrm>
            <a:off x="9349105" y="2660650"/>
            <a:ext cx="527685" cy="554990"/>
          </a:xfrm>
          <a:prstGeom prst="rect">
            <a:avLst/>
          </a:prstGeom>
        </p:spPr>
      </p:pic>
      <p:pic>
        <p:nvPicPr>
          <p:cNvPr id="73" name="图片 72"/>
          <p:cNvPicPr>
            <a:picLocks noChangeAspect="1"/>
          </p:cNvPicPr>
          <p:nvPr/>
        </p:nvPicPr>
        <p:blipFill>
          <a:blip r:embed="rId67"/>
          <a:stretch>
            <a:fillRect/>
          </a:stretch>
        </p:blipFill>
        <p:spPr>
          <a:xfrm>
            <a:off x="9146540" y="3275965"/>
            <a:ext cx="730250" cy="569595"/>
          </a:xfrm>
          <a:prstGeom prst="rect">
            <a:avLst/>
          </a:prstGeom>
        </p:spPr>
      </p:pic>
      <p:pic>
        <p:nvPicPr>
          <p:cNvPr id="74" name="图片 73"/>
          <p:cNvPicPr>
            <a:picLocks noChangeAspect="1"/>
          </p:cNvPicPr>
          <p:nvPr/>
        </p:nvPicPr>
        <p:blipFill>
          <a:blip r:embed="rId68"/>
          <a:stretch>
            <a:fillRect/>
          </a:stretch>
        </p:blipFill>
        <p:spPr>
          <a:xfrm>
            <a:off x="9975215" y="3296920"/>
            <a:ext cx="530225" cy="462280"/>
          </a:xfrm>
          <a:prstGeom prst="rect">
            <a:avLst/>
          </a:prstGeom>
        </p:spPr>
      </p:pic>
      <p:pic>
        <p:nvPicPr>
          <p:cNvPr id="77" name="图片 76"/>
          <p:cNvPicPr>
            <a:picLocks noChangeAspect="1"/>
          </p:cNvPicPr>
          <p:nvPr/>
        </p:nvPicPr>
        <p:blipFill>
          <a:blip r:embed="rId69"/>
          <a:stretch>
            <a:fillRect/>
          </a:stretch>
        </p:blipFill>
        <p:spPr>
          <a:xfrm>
            <a:off x="5771515" y="4376420"/>
            <a:ext cx="1010285" cy="567690"/>
          </a:xfrm>
          <a:prstGeom prst="rect">
            <a:avLst/>
          </a:prstGeom>
        </p:spPr>
      </p:pic>
      <p:pic>
        <p:nvPicPr>
          <p:cNvPr id="54" name="图片 53" descr="图片2"/>
          <p:cNvPicPr>
            <a:picLocks noChangeAspect="1"/>
          </p:cNvPicPr>
          <p:nvPr/>
        </p:nvPicPr>
        <p:blipFill>
          <a:blip r:embed="rId70"/>
          <a:stretch>
            <a:fillRect/>
          </a:stretch>
        </p:blipFill>
        <p:spPr>
          <a:xfrm>
            <a:off x="4569460" y="2717800"/>
            <a:ext cx="946150" cy="677545"/>
          </a:xfrm>
          <a:prstGeom prst="rect">
            <a:avLst/>
          </a:prstGeom>
        </p:spPr>
      </p:pic>
      <p:pic>
        <p:nvPicPr>
          <p:cNvPr id="56" name="图片 55"/>
          <p:cNvPicPr>
            <a:picLocks noChangeAspect="1"/>
          </p:cNvPicPr>
          <p:nvPr/>
        </p:nvPicPr>
        <p:blipFill>
          <a:blip r:embed="rId71"/>
          <a:stretch>
            <a:fillRect/>
          </a:stretch>
        </p:blipFill>
        <p:spPr>
          <a:xfrm>
            <a:off x="5390515" y="2691765"/>
            <a:ext cx="437515" cy="633095"/>
          </a:xfrm>
          <a:prstGeom prst="rect">
            <a:avLst/>
          </a:prstGeom>
        </p:spPr>
      </p:pic>
      <p:pic>
        <p:nvPicPr>
          <p:cNvPr id="58" name="图片 57"/>
          <p:cNvPicPr>
            <a:picLocks noChangeAspect="1"/>
          </p:cNvPicPr>
          <p:nvPr>
            <p:custDataLst>
              <p:tags r:id="rId72"/>
            </p:custDataLst>
          </p:nvPr>
        </p:nvPicPr>
        <p:blipFill>
          <a:blip r:embed="rId73"/>
          <a:stretch>
            <a:fillRect/>
          </a:stretch>
        </p:blipFill>
        <p:spPr>
          <a:xfrm>
            <a:off x="4644390" y="3463925"/>
            <a:ext cx="398145" cy="349885"/>
          </a:xfrm>
          <a:prstGeom prst="rect">
            <a:avLst/>
          </a:prstGeom>
        </p:spPr>
      </p:pic>
      <p:pic>
        <p:nvPicPr>
          <p:cNvPr id="63" name="图片 62" descr="银黑15键.609"/>
          <p:cNvPicPr>
            <a:picLocks noChangeAspect="1"/>
          </p:cNvPicPr>
          <p:nvPr/>
        </p:nvPicPr>
        <p:blipFill>
          <a:blip r:embed="rId74"/>
          <a:stretch>
            <a:fillRect/>
          </a:stretch>
        </p:blipFill>
        <p:spPr>
          <a:xfrm>
            <a:off x="4977130" y="3295650"/>
            <a:ext cx="609600" cy="578485"/>
          </a:xfrm>
          <a:prstGeom prst="rect">
            <a:avLst/>
          </a:prstGeom>
        </p:spPr>
      </p:pic>
      <p:pic>
        <p:nvPicPr>
          <p:cNvPr id="80" name="图片 79"/>
          <p:cNvPicPr>
            <a:picLocks noChangeAspect="1"/>
          </p:cNvPicPr>
          <p:nvPr/>
        </p:nvPicPr>
        <p:blipFill>
          <a:blip r:embed="rId75"/>
          <a:stretch>
            <a:fillRect/>
          </a:stretch>
        </p:blipFill>
        <p:spPr>
          <a:xfrm>
            <a:off x="6289675" y="2656205"/>
            <a:ext cx="233680" cy="473710"/>
          </a:xfrm>
          <a:prstGeom prst="rect">
            <a:avLst/>
          </a:prstGeom>
        </p:spPr>
      </p:pic>
      <p:pic>
        <p:nvPicPr>
          <p:cNvPr id="82" name="图片 81"/>
          <p:cNvPicPr>
            <a:picLocks noChangeAspect="1"/>
          </p:cNvPicPr>
          <p:nvPr/>
        </p:nvPicPr>
        <p:blipFill>
          <a:blip r:embed="rId76">
            <a:clrChange>
              <a:clrFrom>
                <a:srgbClr val="FFF4EF">
                  <a:alpha val="100000"/>
                </a:srgbClr>
              </a:clrFrom>
              <a:clrTo>
                <a:srgbClr val="FFF4EF">
                  <a:alpha val="100000"/>
                  <a:alpha val="0"/>
                </a:srgbClr>
              </a:clrTo>
            </a:clrChange>
          </a:blip>
          <a:stretch>
            <a:fillRect/>
          </a:stretch>
        </p:blipFill>
        <p:spPr>
          <a:xfrm>
            <a:off x="6306820" y="3253740"/>
            <a:ext cx="555625" cy="459105"/>
          </a:xfrm>
          <a:prstGeom prst="rect">
            <a:avLst/>
          </a:prstGeom>
        </p:spPr>
      </p:pic>
      <p:pic>
        <p:nvPicPr>
          <p:cNvPr id="86" name="图片 85"/>
          <p:cNvPicPr>
            <a:picLocks noChangeAspect="1"/>
          </p:cNvPicPr>
          <p:nvPr/>
        </p:nvPicPr>
        <p:blipFill>
          <a:blip r:embed="rId77"/>
          <a:stretch>
            <a:fillRect/>
          </a:stretch>
        </p:blipFill>
        <p:spPr>
          <a:xfrm>
            <a:off x="6538595" y="2666365"/>
            <a:ext cx="306705" cy="454025"/>
          </a:xfrm>
          <a:prstGeom prst="rect">
            <a:avLst/>
          </a:prstGeom>
        </p:spPr>
      </p:pic>
      <p:pic>
        <p:nvPicPr>
          <p:cNvPr id="88" name="图片 87"/>
          <p:cNvPicPr>
            <a:picLocks noChangeAspect="1"/>
          </p:cNvPicPr>
          <p:nvPr/>
        </p:nvPicPr>
        <p:blipFill>
          <a:blip r:embed="rId78"/>
          <a:stretch>
            <a:fillRect/>
          </a:stretch>
        </p:blipFill>
        <p:spPr>
          <a:xfrm>
            <a:off x="6913880" y="2666365"/>
            <a:ext cx="535305" cy="473075"/>
          </a:xfrm>
          <a:prstGeom prst="rect">
            <a:avLst/>
          </a:prstGeom>
        </p:spPr>
      </p:pic>
      <p:pic>
        <p:nvPicPr>
          <p:cNvPr id="89" name="图片 88" descr="46401712884782_.pic 拷贝"/>
          <p:cNvPicPr>
            <a:picLocks noChangeAspect="1"/>
          </p:cNvPicPr>
          <p:nvPr>
            <p:custDataLst>
              <p:tags r:id="rId79"/>
            </p:custDataLst>
          </p:nvPr>
        </p:nvPicPr>
        <p:blipFill>
          <a:blip r:embed="rId80"/>
          <a:stretch>
            <a:fillRect/>
          </a:stretch>
        </p:blipFill>
        <p:spPr>
          <a:xfrm>
            <a:off x="8284845" y="3102610"/>
            <a:ext cx="647065" cy="656590"/>
          </a:xfrm>
          <a:prstGeom prst="rect">
            <a:avLst/>
          </a:prstGeom>
        </p:spPr>
      </p:pic>
      <p:pic>
        <p:nvPicPr>
          <p:cNvPr id="90" name="图片 9"/>
          <p:cNvPicPr>
            <a:picLocks noChangeAspect="1"/>
          </p:cNvPicPr>
          <p:nvPr>
            <p:custDataLst>
              <p:tags r:id="rId81"/>
            </p:custDataLst>
          </p:nvPr>
        </p:nvPicPr>
        <p:blipFill>
          <a:blip r:embed="rId82"/>
          <a:stretch>
            <a:fillRect/>
          </a:stretch>
        </p:blipFill>
        <p:spPr>
          <a:xfrm>
            <a:off x="8271510" y="2513965"/>
            <a:ext cx="660400" cy="543560"/>
          </a:xfrm>
          <a:prstGeom prst="rect">
            <a:avLst/>
          </a:prstGeom>
          <a:noFill/>
          <a:ln w="9525">
            <a:noFill/>
          </a:ln>
        </p:spPr>
      </p:pic>
      <p:pic>
        <p:nvPicPr>
          <p:cNvPr id="92" name="图片 91"/>
          <p:cNvPicPr>
            <a:picLocks noChangeAspect="1"/>
          </p:cNvPicPr>
          <p:nvPr>
            <p:custDataLst>
              <p:tags r:id="rId83"/>
            </p:custDataLst>
          </p:nvPr>
        </p:nvPicPr>
        <p:blipFill>
          <a:blip r:embed="rId84"/>
          <a:stretch>
            <a:fillRect/>
          </a:stretch>
        </p:blipFill>
        <p:spPr>
          <a:xfrm>
            <a:off x="7815580" y="2671445"/>
            <a:ext cx="765810" cy="431165"/>
          </a:xfrm>
          <a:prstGeom prst="rect">
            <a:avLst/>
          </a:prstGeom>
        </p:spPr>
      </p:pic>
      <p:pic>
        <p:nvPicPr>
          <p:cNvPr id="93" name="图片 92"/>
          <p:cNvPicPr>
            <a:picLocks noChangeAspect="1"/>
          </p:cNvPicPr>
          <p:nvPr/>
        </p:nvPicPr>
        <p:blipFill>
          <a:blip r:embed="rId85"/>
          <a:stretch>
            <a:fillRect/>
          </a:stretch>
        </p:blipFill>
        <p:spPr>
          <a:xfrm>
            <a:off x="7815580" y="3088005"/>
            <a:ext cx="471170" cy="641985"/>
          </a:xfrm>
          <a:prstGeom prst="rect">
            <a:avLst/>
          </a:prstGeom>
        </p:spPr>
      </p:pic>
      <p:sp>
        <p:nvSpPr>
          <p:cNvPr id="95" name="文本框 94"/>
          <p:cNvSpPr txBox="1"/>
          <p:nvPr/>
        </p:nvSpPr>
        <p:spPr>
          <a:xfrm>
            <a:off x="7815580" y="3764280"/>
            <a:ext cx="1010285" cy="260350"/>
          </a:xfrm>
          <a:prstGeom prst="rect">
            <a:avLst/>
          </a:prstGeom>
          <a:noFill/>
        </p:spPr>
        <p:txBody>
          <a:bodyPr wrap="square" rtlCol="0" anchor="t">
            <a:spAutoFit/>
          </a:bodyPr>
          <a:p>
            <a:pPr algn="ctr" defTabSz="914400"/>
            <a:r>
              <a:rPr lang="zh-CN"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边缘终端</a:t>
            </a:r>
            <a:endParaRPr lang="zh-CN" sz="11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p:txBody>
      </p:sp>
      <p:pic>
        <p:nvPicPr>
          <p:cNvPr id="37" name="图片 36"/>
          <p:cNvPicPr/>
          <p:nvPr/>
        </p:nvPicPr>
        <p:blipFill>
          <a:blip r:embed="rId86"/>
          <a:srcRect l="3520" t="37773" r="3893" b="37880"/>
          <a:stretch>
            <a:fillRect/>
          </a:stretch>
        </p:blipFill>
        <p:spPr>
          <a:xfrm>
            <a:off x="6913880" y="3350895"/>
            <a:ext cx="666115" cy="232410"/>
          </a:xfrm>
          <a:prstGeom prst="rect">
            <a:avLst/>
          </a:prstGeom>
        </p:spPr>
      </p:pic>
      <p:pic>
        <p:nvPicPr>
          <p:cNvPr id="38" name="图片 37"/>
          <p:cNvPicPr/>
          <p:nvPr/>
        </p:nvPicPr>
        <p:blipFill>
          <a:blip r:embed="rId87"/>
          <a:srcRect l="10898" t="12167" r="12694" b="11398"/>
          <a:stretch>
            <a:fillRect/>
          </a:stretch>
        </p:blipFill>
        <p:spPr>
          <a:xfrm>
            <a:off x="7580630" y="4643755"/>
            <a:ext cx="413385" cy="495935"/>
          </a:xfrm>
          <a:prstGeom prst="rect">
            <a:avLst/>
          </a:prstGeom>
        </p:spPr>
      </p:pic>
      <p:pic>
        <p:nvPicPr>
          <p:cNvPr id="39" name="图片 38"/>
          <p:cNvPicPr/>
          <p:nvPr/>
        </p:nvPicPr>
        <p:blipFill>
          <a:blip r:embed="rId88"/>
          <a:srcRect l="10898" t="38204" r="10222" b="38537"/>
          <a:stretch>
            <a:fillRect/>
          </a:stretch>
        </p:blipFill>
        <p:spPr>
          <a:xfrm>
            <a:off x="7534275" y="4376420"/>
            <a:ext cx="544195" cy="217170"/>
          </a:xfrm>
          <a:prstGeom prst="rect">
            <a:avLst/>
          </a:prstGeom>
        </p:spPr>
      </p:pic>
      <p:pic>
        <p:nvPicPr>
          <p:cNvPr id="40" name="图片 39"/>
          <p:cNvPicPr/>
          <p:nvPr/>
        </p:nvPicPr>
        <p:blipFill>
          <a:blip r:embed="rId89"/>
          <a:srcRect l="11981" t="31796" r="10222" b="31472"/>
          <a:stretch>
            <a:fillRect/>
          </a:stretch>
        </p:blipFill>
        <p:spPr>
          <a:xfrm>
            <a:off x="9039860" y="4593590"/>
            <a:ext cx="830580" cy="398780"/>
          </a:xfrm>
          <a:prstGeom prst="rect">
            <a:avLst/>
          </a:prstGeom>
        </p:spPr>
      </p:pic>
      <p:pic>
        <p:nvPicPr>
          <p:cNvPr id="41" name="图片 40"/>
          <p:cNvPicPr/>
          <p:nvPr/>
        </p:nvPicPr>
        <p:blipFill>
          <a:blip r:embed="rId90"/>
          <a:srcRect l="11176" t="21130" r="10222" b="25130"/>
          <a:stretch>
            <a:fillRect/>
          </a:stretch>
        </p:blipFill>
        <p:spPr>
          <a:xfrm>
            <a:off x="8448675" y="4643755"/>
            <a:ext cx="575945" cy="347980"/>
          </a:xfrm>
          <a:prstGeom prst="rect">
            <a:avLst/>
          </a:prstGeom>
        </p:spPr>
      </p:pic>
      <p:pic>
        <p:nvPicPr>
          <p:cNvPr id="42" name="图片 41"/>
          <p:cNvPicPr/>
          <p:nvPr/>
        </p:nvPicPr>
        <p:blipFill>
          <a:blip r:embed="rId91"/>
          <a:srcRect l="11935" t="36806" r="10981" b="36426"/>
          <a:stretch>
            <a:fillRect/>
          </a:stretch>
        </p:blipFill>
        <p:spPr>
          <a:xfrm>
            <a:off x="8747125" y="4268470"/>
            <a:ext cx="680720" cy="323850"/>
          </a:xfrm>
          <a:prstGeom prst="rect">
            <a:avLst/>
          </a:prstGeom>
        </p:spPr>
      </p:pic>
      <p:pic>
        <p:nvPicPr>
          <p:cNvPr id="45" name="图片 44"/>
          <p:cNvPicPr/>
          <p:nvPr/>
        </p:nvPicPr>
        <p:blipFill>
          <a:blip r:embed="rId92"/>
          <a:srcRect l="25640" t="27250" r="25250" b="15964"/>
          <a:stretch>
            <a:fillRect/>
          </a:stretch>
        </p:blipFill>
        <p:spPr>
          <a:xfrm>
            <a:off x="7400925" y="5802630"/>
            <a:ext cx="561340" cy="322580"/>
          </a:xfrm>
          <a:prstGeom prst="rect">
            <a:avLst/>
          </a:prstGeom>
        </p:spPr>
      </p:pic>
      <p:pic>
        <p:nvPicPr>
          <p:cNvPr id="52" name="图片 51"/>
          <p:cNvPicPr>
            <a:picLocks noChangeAspect="1"/>
          </p:cNvPicPr>
          <p:nvPr/>
        </p:nvPicPr>
        <p:blipFill>
          <a:blip r:embed="rId93"/>
          <a:stretch>
            <a:fillRect/>
          </a:stretch>
        </p:blipFill>
        <p:spPr>
          <a:xfrm>
            <a:off x="7985760" y="5659120"/>
            <a:ext cx="490220" cy="466090"/>
          </a:xfrm>
          <a:prstGeom prst="rect">
            <a:avLst/>
          </a:prstGeom>
        </p:spPr>
      </p:pic>
      <p:pic>
        <p:nvPicPr>
          <p:cNvPr id="55" name="图片 54"/>
          <p:cNvPicPr>
            <a:picLocks noChangeAspect="1"/>
          </p:cNvPicPr>
          <p:nvPr/>
        </p:nvPicPr>
        <p:blipFill>
          <a:blip r:embed="rId94"/>
          <a:stretch>
            <a:fillRect/>
          </a:stretch>
        </p:blipFill>
        <p:spPr>
          <a:xfrm>
            <a:off x="7272020" y="5542915"/>
            <a:ext cx="656590" cy="18478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圆角矩形 1"/>
          <p:cNvSpPr/>
          <p:nvPr/>
        </p:nvSpPr>
        <p:spPr>
          <a:xfrm>
            <a:off x="521970" y="3482340"/>
            <a:ext cx="11101705" cy="2901315"/>
          </a:xfrm>
          <a:prstGeom prst="roundRect">
            <a:avLst>
              <a:gd name="adj" fmla="val 0"/>
            </a:avLst>
          </a:prstGeom>
          <a:gradFill>
            <a:gsLst>
              <a:gs pos="100000">
                <a:schemeClr val="bg1">
                  <a:alpha val="50000"/>
                </a:schemeClr>
              </a:gs>
              <a:gs pos="0">
                <a:schemeClr val="bg1"/>
              </a:gs>
            </a:gsLst>
            <a:lin ang="0" scaled="0"/>
          </a:gradFill>
          <a:ln>
            <a:noFill/>
          </a:ln>
          <a:effectLst>
            <a:outerShdw blurRad="101600" dir="2700000" sx="101000" sy="101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dirty="0"/>
          </a:p>
        </p:txBody>
      </p:sp>
      <p:pic>
        <p:nvPicPr>
          <p:cNvPr id="57" name="http://photo-static-api.fotomore.com/creative/vcg/400/new/VCG211320977966.jpg?uid=386&amp;timestamp=1710227084&amp;sign=3c3bb93cc8f4e1e6af6334e4070eba59" descr="D:/星网锐捷-杰瑞/策划组工作辟邪剑谱之杰瑞牛逼的不要不要德/公司PPT/2023更新配图/千库网_智慧城市事物在城市交通夜背景和无线通信网络商业区与高速公路相结合_摄影图编号4012943.png千库网_智慧城市事物在城市交通夜背景和无线通信网络商业区与高速公路相结合_摄影图编号4012943"/>
          <p:cNvPicPr>
            <a:picLocks noChangeAspect="1"/>
          </p:cNvPicPr>
          <p:nvPr/>
        </p:nvPicPr>
        <p:blipFill rotWithShape="1">
          <a:blip r:embed="rId1"/>
          <a:srcRect/>
          <a:stretch>
            <a:fillRect/>
          </a:stretch>
        </p:blipFill>
        <p:spPr>
          <a:xfrm>
            <a:off x="521970" y="1332230"/>
            <a:ext cx="11101705" cy="2349500"/>
          </a:xfrm>
          <a:custGeom>
            <a:avLst/>
            <a:gdLst>
              <a:gd name="connsiteX0" fmla="*/ 0 w 10728326"/>
              <a:gd name="connsiteY0" fmla="*/ 0 h 2777027"/>
              <a:gd name="connsiteX1" fmla="*/ 10728326 w 10728326"/>
              <a:gd name="connsiteY1" fmla="*/ 0 h 2777027"/>
              <a:gd name="connsiteX2" fmla="*/ 10728326 w 10728326"/>
              <a:gd name="connsiteY2" fmla="*/ 2777027 h 2777027"/>
              <a:gd name="connsiteX3" fmla="*/ 0 w 10728326"/>
              <a:gd name="connsiteY3" fmla="*/ 2777027 h 2777027"/>
            </a:gdLst>
            <a:ahLst/>
            <a:cxnLst>
              <a:cxn ang="0">
                <a:pos x="connsiteX0" y="connsiteY0"/>
              </a:cxn>
              <a:cxn ang="0">
                <a:pos x="connsiteX1" y="connsiteY1"/>
              </a:cxn>
              <a:cxn ang="0">
                <a:pos x="connsiteX2" y="connsiteY2"/>
              </a:cxn>
              <a:cxn ang="0">
                <a:pos x="connsiteX3" y="connsiteY3"/>
              </a:cxn>
            </a:cxnLst>
            <a:rect l="l" t="t" r="r" b="b"/>
            <a:pathLst>
              <a:path w="10728326" h="2777027">
                <a:moveTo>
                  <a:pt x="0" y="0"/>
                </a:moveTo>
                <a:lnTo>
                  <a:pt x="10728326" y="0"/>
                </a:lnTo>
                <a:lnTo>
                  <a:pt x="10728326" y="2777027"/>
                </a:lnTo>
                <a:lnTo>
                  <a:pt x="0" y="2777027"/>
                </a:lnTo>
                <a:close/>
              </a:path>
            </a:pathLst>
          </a:custGeom>
        </p:spPr>
      </p:pic>
      <p:sp>
        <p:nvSpPr>
          <p:cNvPr id="10" name="文本框 9" descr="7b0a202020202262756c6c6574223a20227b5c2263617465676f727949645c223a5c225c222c5c2274656d706c61746549645c223a32303233313332347d220a7d0a"/>
          <p:cNvSpPr txBox="1"/>
          <p:nvPr/>
        </p:nvSpPr>
        <p:spPr>
          <a:xfrm>
            <a:off x="1058545" y="4110990"/>
            <a:ext cx="10299065" cy="1957070"/>
          </a:xfrm>
          <a:prstGeom prst="rect">
            <a:avLst/>
          </a:prstGeom>
          <a:noFill/>
        </p:spPr>
        <p:txBody>
          <a:bodyPr wrap="square" rtlCol="0" anchor="t">
            <a:noAutofit/>
          </a:bodyPr>
          <a:p>
            <a:pPr marL="285750" marR="0" lvl="1" indent="-285750" algn="l" defTabSz="914400" rtl="0" eaLnBrk="1" fontAlgn="auto" latinLnBrk="0" hangingPunct="1">
              <a:lnSpc>
                <a:spcPct val="13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mn-ea"/>
              </a:rPr>
              <a:t>中国领先的光通信解决方案提供商，投身国家</a:t>
            </a:r>
            <a:r>
              <a:rPr lang="en-US" altLang="zh-CN" sz="1600">
                <a:solidFill>
                  <a:schemeClr val="tx1">
                    <a:lumMod val="65000"/>
                    <a:lumOff val="35000"/>
                  </a:schemeClr>
                </a:solidFill>
                <a:sym typeface="+mn-ea"/>
              </a:rPr>
              <a:t>“</a:t>
            </a:r>
            <a:r>
              <a:rPr lang="zh-CN" altLang="en-US" sz="1600">
                <a:solidFill>
                  <a:schemeClr val="tx1">
                    <a:lumMod val="65000"/>
                    <a:lumOff val="35000"/>
                  </a:schemeClr>
                </a:solidFill>
                <a:sym typeface="+mn-ea"/>
              </a:rPr>
              <a:t>双千兆</a:t>
            </a:r>
            <a:r>
              <a:rPr lang="en-US" altLang="zh-CN" sz="1600">
                <a:solidFill>
                  <a:schemeClr val="tx1">
                    <a:lumMod val="65000"/>
                    <a:lumOff val="35000"/>
                  </a:schemeClr>
                </a:solidFill>
                <a:sym typeface="+mn-ea"/>
              </a:rPr>
              <a:t>”</a:t>
            </a:r>
            <a:r>
              <a:rPr lang="zh-CN" altLang="en-US" sz="1600">
                <a:solidFill>
                  <a:schemeClr val="tx1">
                    <a:lumMod val="65000"/>
                    <a:lumOff val="35000"/>
                  </a:schemeClr>
                </a:solidFill>
                <a:sym typeface="+mn-ea"/>
              </a:rPr>
              <a:t>，万兆</a:t>
            </a:r>
            <a:r>
              <a:rPr lang="zh-CN" altLang="en-US" sz="1600">
                <a:solidFill>
                  <a:schemeClr val="tx1">
                    <a:lumMod val="65000"/>
                    <a:lumOff val="35000"/>
                  </a:schemeClr>
                </a:solidFill>
                <a:sym typeface="+mn-ea"/>
              </a:rPr>
              <a:t>试点</a:t>
            </a:r>
            <a:r>
              <a:rPr lang="zh-CN" altLang="en-US" sz="1600">
                <a:solidFill>
                  <a:schemeClr val="tx1">
                    <a:lumMod val="65000"/>
                    <a:lumOff val="35000"/>
                  </a:schemeClr>
                </a:solidFill>
                <a:sym typeface="+mn-ea"/>
              </a:rPr>
              <a:t>建设，助力光通信基础设施的升级；</a:t>
            </a:r>
            <a:endParaRPr lang="zh-CN" altLang="en-US" sz="1600">
              <a:solidFill>
                <a:schemeClr val="tx1">
                  <a:lumMod val="65000"/>
                  <a:lumOff val="35000"/>
                </a:schemeClr>
              </a:solidFill>
              <a:sym typeface="+mn-ea"/>
            </a:endParaRPr>
          </a:p>
          <a:p>
            <a:pPr marL="285750" marR="0" lvl="1" indent="-285750" algn="l" defTabSz="914400" rtl="0" eaLnBrk="1" fontAlgn="auto" latinLnBrk="0" hangingPunct="1">
              <a:lnSpc>
                <a:spcPct val="13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mn-ea"/>
              </a:rPr>
              <a:t>拥有完整的从全光传送、接入到全光组网的解决方案矩阵，不断加速向核心网的突破；</a:t>
            </a:r>
            <a:endParaRPr lang="zh-CN" altLang="en-US" sz="1600">
              <a:solidFill>
                <a:schemeClr val="tx1">
                  <a:lumMod val="65000"/>
                  <a:lumOff val="35000"/>
                </a:schemeClr>
              </a:solidFill>
              <a:sym typeface="+mn-ea"/>
            </a:endParaRPr>
          </a:p>
          <a:p>
            <a:pPr marL="285750" marR="0" lvl="1" indent="-285750" algn="l" defTabSz="914400" rtl="0" eaLnBrk="1" fontAlgn="auto" latinLnBrk="0" hangingPunct="1">
              <a:lnSpc>
                <a:spcPct val="13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mn-ea"/>
              </a:rPr>
              <a:t>基于强大的自研核心优势，在全光接入领域实现从硬件到软件再到管理平台的全自主研发；</a:t>
            </a:r>
            <a:endParaRPr lang="zh-CN" altLang="en-US" sz="1600">
              <a:solidFill>
                <a:schemeClr val="tx1">
                  <a:lumMod val="65000"/>
                  <a:lumOff val="35000"/>
                </a:schemeClr>
              </a:solidFill>
              <a:sym typeface="+mn-ea"/>
            </a:endParaRPr>
          </a:p>
          <a:p>
            <a:pPr marL="285750" marR="0" lvl="1" indent="-285750" algn="l" defTabSz="914400" rtl="0" eaLnBrk="1" fontAlgn="auto" latinLnBrk="0" hangingPunct="1">
              <a:lnSpc>
                <a:spcPct val="13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mn-ea"/>
              </a:rPr>
              <a:t>积极探索AI+全光，联合中移动发布多款产品，实现FTTO、FTTR与AI算力的深度融合，引领行业AI新赛道。</a:t>
            </a:r>
            <a:endParaRPr lang="zh-CN" altLang="en-US" sz="1600">
              <a:solidFill>
                <a:schemeClr val="tx1">
                  <a:lumMod val="65000"/>
                  <a:lumOff val="35000"/>
                </a:schemeClr>
              </a:solidFill>
              <a:sym typeface="+mn-ea"/>
            </a:endParaRPr>
          </a:p>
        </p:txBody>
      </p:sp>
      <p:sp>
        <p:nvSpPr>
          <p:cNvPr id="4" name="文本框 3"/>
          <p:cNvSpPr txBox="1"/>
          <p:nvPr/>
        </p:nvSpPr>
        <p:spPr>
          <a:xfrm>
            <a:off x="521970" y="267970"/>
            <a:ext cx="9734550" cy="737235"/>
          </a:xfrm>
          <a:prstGeom prst="rect">
            <a:avLst/>
          </a:prstGeom>
          <a:noFill/>
        </p:spPr>
        <p:txBody>
          <a:bodyPr wrap="square" rtlCol="0">
            <a:spAutoFit/>
          </a:bodyPr>
          <a:p>
            <a:pPr marR="0" algn="l" defTabSz="914400" rtl="0" fontAlgn="auto">
              <a:spcBef>
                <a:spcPts val="0"/>
              </a:spcBef>
              <a:buClrTx/>
              <a:buSzTx/>
              <a:buFontTx/>
              <a:buNone/>
            </a:pPr>
            <a:r>
              <a:rPr kumimoji="1" lang="zh-CN" altLang="en-US" sz="2400" b="1" smtClean="0">
                <a:solidFill>
                  <a:srgbClr val="0070C0"/>
                </a:solidFill>
                <a:latin typeface="微软雅黑" panose="020B0503020204020204" charset="-122"/>
                <a:ea typeface="微软雅黑" panose="020B0503020204020204" charset="-122"/>
                <a:sym typeface="+mn-ea"/>
              </a:rPr>
              <a:t>全光通信基础设施</a:t>
            </a:r>
            <a:endParaRPr kumimoji="1" lang="zh-CN" altLang="en-US" sz="2400" b="1" smtClean="0">
              <a:solidFill>
                <a:srgbClr val="0070C0"/>
              </a:solidFill>
              <a:latin typeface="微软雅黑" panose="020B0503020204020204" charset="-122"/>
              <a:ea typeface="微软雅黑" panose="020B0503020204020204" charset="-122"/>
              <a:sym typeface="+mn-ea"/>
            </a:endParaRPr>
          </a:p>
          <a:p>
            <a:pPr marR="0" algn="l" defTabSz="914400" rtl="0" fontAlgn="auto">
              <a:spcBef>
                <a:spcPts val="0"/>
              </a:spcBef>
              <a:buClrTx/>
              <a:buSzTx/>
              <a:buFontTx/>
              <a:buNone/>
            </a:pPr>
            <a:r>
              <a:rPr kumimoji="1" lang="zh-CN" altLang="en-US" b="1" smtClean="0">
                <a:solidFill>
                  <a:srgbClr val="0070C0"/>
                </a:solidFill>
                <a:latin typeface="微软雅黑" panose="020B0503020204020204" charset="-122"/>
                <a:ea typeface="微软雅黑" panose="020B0503020204020204" charset="-122"/>
                <a:sym typeface="+mn-ea"/>
              </a:rPr>
              <a:t>助力</a:t>
            </a:r>
            <a:r>
              <a:rPr kumimoji="1" lang="en-US" altLang="zh-CN" b="1" smtClean="0">
                <a:solidFill>
                  <a:srgbClr val="0070C0"/>
                </a:solidFill>
                <a:latin typeface="微软雅黑" panose="020B0503020204020204" charset="-122"/>
                <a:ea typeface="微软雅黑" panose="020B0503020204020204" charset="-122"/>
                <a:sym typeface="+mn-ea"/>
              </a:rPr>
              <a:t>“</a:t>
            </a:r>
            <a:r>
              <a:rPr kumimoji="1" lang="zh-CN" altLang="en-US" b="1" smtClean="0">
                <a:solidFill>
                  <a:srgbClr val="0070C0"/>
                </a:solidFill>
                <a:latin typeface="微软雅黑" panose="020B0503020204020204" charset="-122"/>
                <a:ea typeface="微软雅黑" panose="020B0503020204020204" charset="-122"/>
                <a:sym typeface="+mn-ea"/>
              </a:rPr>
              <a:t>万兆入企，千兆入户</a:t>
            </a:r>
            <a:r>
              <a:rPr kumimoji="1" lang="en-US" altLang="zh-CN" b="1" smtClean="0">
                <a:solidFill>
                  <a:srgbClr val="0070C0"/>
                </a:solidFill>
                <a:latin typeface="微软雅黑" panose="020B0503020204020204" charset="-122"/>
                <a:ea typeface="微软雅黑" panose="020B0503020204020204" charset="-122"/>
                <a:sym typeface="+mn-ea"/>
              </a:rPr>
              <a:t>”</a:t>
            </a:r>
            <a:r>
              <a:rPr kumimoji="1" lang="zh-CN" altLang="en-US" b="1" smtClean="0">
                <a:solidFill>
                  <a:srgbClr val="0070C0"/>
                </a:solidFill>
                <a:latin typeface="微软雅黑" panose="020B0503020204020204" charset="-122"/>
                <a:ea typeface="微软雅黑" panose="020B0503020204020204" charset="-122"/>
                <a:sym typeface="+mn-ea"/>
              </a:rPr>
              <a:t>全光时代</a:t>
            </a:r>
            <a:endParaRPr kumimoji="1" lang="zh-CN" altLang="en-US" b="1" smtClean="0">
              <a:solidFill>
                <a:srgbClr val="0070C0"/>
              </a:solidFill>
              <a:latin typeface="微软雅黑" panose="020B0503020204020204" charset="-122"/>
              <a:ea typeface="微软雅黑" panose="020B0503020204020204" charset="-122"/>
              <a:sym typeface="+mn-ea"/>
            </a:endParaRPr>
          </a:p>
        </p:txBody>
      </p:sp>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rcRect/>
          <a:stretch>
            <a:fillRect/>
          </a:stretch>
        </p:blipFill>
        <p:spPr>
          <a:xfrm>
            <a:off x="407035" y="1452880"/>
            <a:ext cx="3975100" cy="4361815"/>
          </a:xfrm>
          <a:prstGeom prst="rect">
            <a:avLst/>
          </a:prstGeom>
        </p:spPr>
      </p:pic>
      <p:sp>
        <p:nvSpPr>
          <p:cNvPr id="11" name="文本框 10"/>
          <p:cNvSpPr txBox="1"/>
          <p:nvPr/>
        </p:nvSpPr>
        <p:spPr>
          <a:xfrm>
            <a:off x="5184775" y="1917065"/>
            <a:ext cx="6226810" cy="3432810"/>
          </a:xfrm>
          <a:prstGeom prst="rect">
            <a:avLst/>
          </a:prstGeom>
          <a:noFill/>
        </p:spPr>
        <p:txBody>
          <a:bodyPr wrap="square" rtlCol="0" anchor="t">
            <a:spAutoFit/>
          </a:bodyPr>
          <a:p>
            <a:pPr marL="285750" marR="0" lvl="1" indent="-285750" algn="l" defTabSz="914400" rtl="0" eaLnBrk="1" fontAlgn="auto" latinLnBrk="0" hangingPunct="1">
              <a:lnSpc>
                <a:spcPct val="13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mn-ea"/>
              </a:rPr>
              <a:t>全光连接与光终端产品出货量</a:t>
            </a:r>
            <a:r>
              <a:rPr lang="zh-CN" altLang="en-US" sz="1600" b="1">
                <a:solidFill>
                  <a:srgbClr val="0070C0"/>
                </a:solidFill>
                <a:sym typeface="+mn-ea"/>
              </a:rPr>
              <a:t>破1亿</a:t>
            </a:r>
            <a:r>
              <a:rPr lang="zh-CN" altLang="en-US" sz="1600">
                <a:solidFill>
                  <a:schemeClr val="tx1">
                    <a:lumMod val="65000"/>
                    <a:lumOff val="35000"/>
                  </a:schemeClr>
                </a:solidFill>
                <a:sym typeface="+mn-ea"/>
              </a:rPr>
              <a:t>，为</a:t>
            </a:r>
            <a:r>
              <a:rPr lang="zh-CN" altLang="en-US" sz="1600" b="1">
                <a:solidFill>
                  <a:srgbClr val="0070C0"/>
                </a:solidFill>
                <a:sym typeface="+mn-ea"/>
              </a:rPr>
              <a:t>5000+万</a:t>
            </a:r>
            <a:r>
              <a:rPr lang="zh-CN" altLang="en-US" sz="1600">
                <a:solidFill>
                  <a:schemeClr val="tx1">
                    <a:lumMod val="65000"/>
                    <a:lumOff val="35000"/>
                  </a:schemeClr>
                </a:solidFill>
                <a:sym typeface="+mn-ea"/>
              </a:rPr>
              <a:t>家庭带来极速互联网体验，稳居光接入市场前列；</a:t>
            </a:r>
            <a:endParaRPr lang="zh-CN" altLang="en-US" sz="1600">
              <a:solidFill>
                <a:schemeClr val="tx1">
                  <a:lumMod val="65000"/>
                  <a:lumOff val="35000"/>
                </a:schemeClr>
              </a:solidFill>
              <a:sym typeface="+mn-ea"/>
            </a:endParaRPr>
          </a:p>
          <a:p>
            <a:pPr marL="285750" marR="0" lvl="1" indent="-285750" algn="l" defTabSz="914400" rtl="0" eaLnBrk="1" fontAlgn="auto" latinLnBrk="0" hangingPunct="1">
              <a:lnSpc>
                <a:spcPct val="13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微软雅黑" panose="020B0503020204020204" charset="-122"/>
              </a:rPr>
              <a:t>发布新一代</a:t>
            </a:r>
            <a:r>
              <a:rPr lang="zh-CN" altLang="en-US" sz="1600" b="1">
                <a:solidFill>
                  <a:srgbClr val="0070C0"/>
                </a:solidFill>
                <a:sym typeface="微软雅黑" panose="020B0503020204020204" charset="-122"/>
              </a:rPr>
              <a:t>国产化框式OLT</a:t>
            </a:r>
            <a:r>
              <a:rPr lang="zh-CN" altLang="en-US" sz="1600">
                <a:solidFill>
                  <a:schemeClr val="tx1">
                    <a:lumMod val="65000"/>
                    <a:lumOff val="35000"/>
                  </a:schemeClr>
                </a:solidFill>
                <a:sym typeface="微软雅黑" panose="020B0503020204020204" charset="-122"/>
              </a:rPr>
              <a:t>及</a:t>
            </a:r>
            <a:r>
              <a:rPr lang="zh-CN" altLang="en-US" sz="1600" b="1">
                <a:solidFill>
                  <a:srgbClr val="0070C0"/>
                </a:solidFill>
                <a:sym typeface="微软雅黑" panose="020B0503020204020204" charset="-122"/>
              </a:rPr>
              <a:t>工业级ONU</a:t>
            </a:r>
            <a:r>
              <a:rPr lang="zh-CN" altLang="en-US" sz="1600">
                <a:solidFill>
                  <a:schemeClr val="tx1">
                    <a:lumMod val="65000"/>
                    <a:lumOff val="35000"/>
                  </a:schemeClr>
                </a:solidFill>
                <a:sym typeface="微软雅黑" panose="020B0503020204020204" charset="-122"/>
              </a:rPr>
              <a:t>系列产品，硬件</a:t>
            </a:r>
            <a:r>
              <a:rPr lang="en-US" altLang="zh-CN" sz="1600">
                <a:solidFill>
                  <a:schemeClr val="tx1">
                    <a:lumMod val="65000"/>
                    <a:lumOff val="35000"/>
                  </a:schemeClr>
                </a:solidFill>
                <a:sym typeface="微软雅黑" panose="020B0503020204020204" charset="-122"/>
              </a:rPr>
              <a:t>100% </a:t>
            </a:r>
            <a:r>
              <a:rPr lang="zh-CN" altLang="en-US" sz="1600">
                <a:solidFill>
                  <a:schemeClr val="tx1">
                    <a:lumMod val="65000"/>
                    <a:lumOff val="35000"/>
                  </a:schemeClr>
                </a:solidFill>
                <a:sym typeface="微软雅黑" panose="020B0503020204020204" charset="-122"/>
              </a:rPr>
              <a:t>国产化、软硬件全自研，顺利通过中国电科院认证，达</a:t>
            </a:r>
            <a:r>
              <a:rPr lang="en-US" altLang="zh-CN" sz="1600">
                <a:solidFill>
                  <a:schemeClr val="tx1">
                    <a:lumMod val="65000"/>
                    <a:lumOff val="35000"/>
                  </a:schemeClr>
                </a:solidFill>
                <a:sym typeface="微软雅黑" panose="020B0503020204020204" charset="-122"/>
              </a:rPr>
              <a:t> “</a:t>
            </a:r>
            <a:r>
              <a:rPr lang="zh-CN" altLang="en-US" sz="1600">
                <a:solidFill>
                  <a:schemeClr val="tx1">
                    <a:lumMod val="65000"/>
                    <a:lumOff val="35000"/>
                  </a:schemeClr>
                </a:solidFill>
                <a:sym typeface="微软雅黑" panose="020B0503020204020204" charset="-122"/>
              </a:rPr>
              <a:t>高度安全可控</a:t>
            </a:r>
            <a:r>
              <a:rPr lang="en-US" altLang="zh-CN" sz="1600">
                <a:solidFill>
                  <a:schemeClr val="tx1">
                    <a:lumMod val="65000"/>
                    <a:lumOff val="35000"/>
                  </a:schemeClr>
                </a:solidFill>
                <a:sym typeface="微软雅黑" panose="020B0503020204020204" charset="-122"/>
              </a:rPr>
              <a:t>” </a:t>
            </a:r>
            <a:r>
              <a:rPr lang="zh-CN" altLang="en-US" sz="1600">
                <a:solidFill>
                  <a:schemeClr val="tx1">
                    <a:lumMod val="65000"/>
                    <a:lumOff val="35000"/>
                  </a:schemeClr>
                </a:solidFill>
                <a:sym typeface="微软雅黑" panose="020B0503020204020204" charset="-122"/>
              </a:rPr>
              <a:t>标准；</a:t>
            </a:r>
            <a:endParaRPr lang="zh-CN" altLang="en-US" sz="1600">
              <a:solidFill>
                <a:schemeClr val="tx1">
                  <a:lumMod val="65000"/>
                  <a:lumOff val="35000"/>
                </a:schemeClr>
              </a:solidFill>
              <a:sym typeface="微软雅黑" panose="020B0503020204020204" charset="-122"/>
            </a:endParaRPr>
          </a:p>
          <a:p>
            <a:pPr marL="285750" marR="0" lvl="1" indent="-285750" algn="l" defTabSz="914400" rtl="0" eaLnBrk="1" fontAlgn="auto" latinLnBrk="0" hangingPunct="1">
              <a:lnSpc>
                <a:spcPct val="13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微软雅黑" panose="020B0503020204020204" charset="-122"/>
              </a:rPr>
              <a:t>三大运营商战略合作伙伴，</a:t>
            </a:r>
            <a:r>
              <a:rPr lang="zh-CN" altLang="en-US" sz="1600">
                <a:solidFill>
                  <a:schemeClr val="tx1">
                    <a:lumMod val="65000"/>
                    <a:lumOff val="35000"/>
                  </a:schemeClr>
                </a:solidFill>
                <a:sym typeface="+mn-ea"/>
              </a:rPr>
              <a:t>完成12省运营商批量落地交付，</a:t>
            </a:r>
            <a:r>
              <a:rPr lang="zh-CN" altLang="en-US" sz="1600" b="1">
                <a:solidFill>
                  <a:srgbClr val="0070C0"/>
                </a:solidFill>
                <a:sym typeface="+mn-ea"/>
              </a:rPr>
              <a:t>高份额中标</a:t>
            </a:r>
            <a:r>
              <a:rPr lang="zh-CN" altLang="en-US" sz="1600">
                <a:solidFill>
                  <a:schemeClr val="tx1">
                    <a:lumMod val="65000"/>
                    <a:lumOff val="35000"/>
                  </a:schemeClr>
                </a:solidFill>
                <a:sym typeface="+mn-ea"/>
              </a:rPr>
              <a:t>中国移动、中国</a:t>
            </a:r>
            <a:r>
              <a:rPr lang="zh-CN" altLang="en-US" sz="1600">
                <a:solidFill>
                  <a:schemeClr val="tx1">
                    <a:lumMod val="65000"/>
                    <a:lumOff val="35000"/>
                  </a:schemeClr>
                </a:solidFill>
                <a:sym typeface="+mn-ea"/>
              </a:rPr>
              <a:t>联通集采，持续扩大光传送领域市场份额。</a:t>
            </a:r>
            <a:endParaRPr lang="zh-CN" altLang="en-US" sz="1600">
              <a:solidFill>
                <a:schemeClr val="tx1">
                  <a:lumMod val="65000"/>
                  <a:lumOff val="35000"/>
                </a:schemeClr>
              </a:solidFill>
              <a:sym typeface="+mn-ea"/>
            </a:endParaRPr>
          </a:p>
          <a:p>
            <a:pPr marL="285750" marR="0" lvl="1" indent="-285750" algn="l" defTabSz="914400" rtl="0" eaLnBrk="1" fontAlgn="auto" latinLnBrk="0" hangingPunct="1">
              <a:lnSpc>
                <a:spcPct val="13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mn-ea"/>
              </a:rPr>
              <a:t>面向运营商、工业制造、电力能源、交通水利、医疗、教育、政企、园区、智慧城市等行业客户提供高品质全光方案。</a:t>
            </a:r>
            <a:endParaRPr lang="zh-CN" altLang="en-US" sz="1600">
              <a:solidFill>
                <a:schemeClr val="tx1">
                  <a:lumMod val="65000"/>
                  <a:lumOff val="35000"/>
                </a:schemeClr>
              </a:solidFill>
              <a:sym typeface="+mn-ea"/>
            </a:endParaRPr>
          </a:p>
        </p:txBody>
      </p:sp>
      <p:sp>
        <p:nvSpPr>
          <p:cNvPr id="3" name="文本框 2"/>
          <p:cNvSpPr txBox="1"/>
          <p:nvPr/>
        </p:nvSpPr>
        <p:spPr>
          <a:xfrm>
            <a:off x="407035" y="267970"/>
            <a:ext cx="7515860" cy="737235"/>
          </a:xfrm>
          <a:prstGeom prst="rect">
            <a:avLst/>
          </a:prstGeom>
          <a:noFill/>
        </p:spPr>
        <p:txBody>
          <a:bodyPr wrap="square" rtlCol="0">
            <a:spAutoFit/>
          </a:bodyPr>
          <a:p>
            <a:pPr marR="0" algn="l" defTabSz="914400" rtl="0" fontAlgn="auto">
              <a:spcBef>
                <a:spcPts val="0"/>
              </a:spcBef>
              <a:buClrTx/>
              <a:buSzTx/>
              <a:buFontTx/>
              <a:buNone/>
            </a:pPr>
            <a:r>
              <a:rPr kumimoji="1" lang="zh-CN" altLang="en-US" sz="2400" b="1" smtClean="0">
                <a:solidFill>
                  <a:srgbClr val="0070C0"/>
                </a:solidFill>
                <a:latin typeface="微软雅黑" panose="020B0503020204020204" charset="-122"/>
                <a:ea typeface="微软雅黑" panose="020B0503020204020204" charset="-122"/>
                <a:sym typeface="+mn-ea"/>
              </a:rPr>
              <a:t>全光通信基础设施</a:t>
            </a:r>
            <a:endParaRPr kumimoji="1" lang="zh-CN" altLang="en-US" sz="2400" b="1" smtClean="0">
              <a:solidFill>
                <a:srgbClr val="0070C0"/>
              </a:solidFill>
              <a:latin typeface="微软雅黑" panose="020B0503020204020204" charset="-122"/>
              <a:ea typeface="微软雅黑" panose="020B0503020204020204" charset="-122"/>
              <a:sym typeface="+mn-ea"/>
            </a:endParaRPr>
          </a:p>
          <a:p>
            <a:pPr marR="0" algn="l" defTabSz="914400" rtl="0" fontAlgn="auto">
              <a:spcBef>
                <a:spcPts val="0"/>
              </a:spcBef>
              <a:buClrTx/>
              <a:buSzTx/>
              <a:buFontTx/>
              <a:buNone/>
            </a:pPr>
            <a:r>
              <a:rPr kumimoji="1" lang="zh-CN" altLang="en-US" b="1" smtClean="0">
                <a:solidFill>
                  <a:srgbClr val="0070C0"/>
                </a:solidFill>
                <a:latin typeface="微软雅黑" panose="020B0503020204020204" charset="-122"/>
                <a:ea typeface="微软雅黑" panose="020B0503020204020204" charset="-122"/>
                <a:sym typeface="+mn-ea"/>
              </a:rPr>
              <a:t>沿</a:t>
            </a:r>
            <a:r>
              <a:rPr kumimoji="1" lang="en-US" altLang="zh-CN" b="1" smtClean="0">
                <a:solidFill>
                  <a:srgbClr val="0070C0"/>
                </a:solidFill>
                <a:latin typeface="微软雅黑" panose="020B0503020204020204" charset="-122"/>
                <a:ea typeface="微软雅黑" panose="020B0503020204020204" charset="-122"/>
                <a:sym typeface="+mn-ea"/>
              </a:rPr>
              <a:t>F5G-A/F6G</a:t>
            </a:r>
            <a:r>
              <a:rPr kumimoji="1" lang="zh-CN" altLang="en-US" b="1" smtClean="0">
                <a:solidFill>
                  <a:srgbClr val="0070C0"/>
                </a:solidFill>
                <a:latin typeface="微软雅黑" panose="020B0503020204020204" charset="-122"/>
                <a:ea typeface="微软雅黑" panose="020B0503020204020204" charset="-122"/>
                <a:sym typeface="+mn-ea"/>
              </a:rPr>
              <a:t>持续创新，打造高品质全光底座</a:t>
            </a:r>
            <a:endParaRPr kumimoji="1" lang="zh-CN" altLang="en-US" b="1" smtClean="0">
              <a:solidFill>
                <a:srgbClr val="0070C0"/>
              </a:solidFill>
              <a:latin typeface="微软雅黑" panose="020B0503020204020204" charset="-122"/>
              <a:ea typeface="微软雅黑" panose="020B0503020204020204" charset="-122"/>
              <a:sym typeface="+mn-ea"/>
            </a:endParaRPr>
          </a:p>
        </p:txBody>
      </p:sp>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 name="圆角矩形 26"/>
          <p:cNvSpPr/>
          <p:nvPr>
            <p:custDataLst>
              <p:tags r:id="rId1"/>
            </p:custDataLst>
          </p:nvPr>
        </p:nvSpPr>
        <p:spPr>
          <a:xfrm>
            <a:off x="5504815" y="1795780"/>
            <a:ext cx="6586220" cy="3390900"/>
          </a:xfrm>
          <a:prstGeom prst="roundRect">
            <a:avLst>
              <a:gd name="adj" fmla="val 0"/>
            </a:avLst>
          </a:prstGeom>
          <a:solidFill>
            <a:schemeClr val="bg1"/>
          </a:solidFill>
          <a:ln>
            <a:noFill/>
          </a:ln>
          <a:effectLst>
            <a:outerShdw blurRad="101600" dir="2700000" sx="101000" sy="101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dirty="0"/>
          </a:p>
        </p:txBody>
      </p:sp>
      <p:sp>
        <p:nvSpPr>
          <p:cNvPr id="3" name="文本框 2"/>
          <p:cNvSpPr txBox="1"/>
          <p:nvPr/>
        </p:nvSpPr>
        <p:spPr>
          <a:xfrm>
            <a:off x="6096000" y="2031365"/>
            <a:ext cx="5561965" cy="2958465"/>
          </a:xfrm>
          <a:prstGeom prst="rect">
            <a:avLst/>
          </a:prstGeom>
          <a:noFill/>
        </p:spPr>
        <p:txBody>
          <a:bodyPr wrap="square" rtlCol="0" anchor="t">
            <a:spAutoFit/>
          </a:bodyPr>
          <a:p>
            <a:pPr marL="285750" lvl="1" indent="-285750" algn="l" fontAlgn="auto">
              <a:lnSpc>
                <a:spcPct val="13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mn-lt"/>
              </a:rPr>
              <a:t>中国智算中心网络</a:t>
            </a:r>
            <a:r>
              <a:rPr lang="zh-CN" altLang="en-US" sz="1600" b="1">
                <a:solidFill>
                  <a:srgbClr val="0070C0"/>
                </a:solidFill>
                <a:sym typeface="+mn-lt"/>
              </a:rPr>
              <a:t>产业链核心厂商</a:t>
            </a:r>
            <a:r>
              <a:rPr lang="zh-CN" altLang="en-US" sz="1600">
                <a:solidFill>
                  <a:schemeClr val="tx1">
                    <a:lumMod val="65000"/>
                    <a:lumOff val="35000"/>
                  </a:schemeClr>
                </a:solidFill>
                <a:sym typeface="+mn-lt"/>
              </a:rPr>
              <a:t>，助力传统数据中心加速升级为智算网络中心；</a:t>
            </a:r>
            <a:endParaRPr lang="zh-CN" altLang="en-US" sz="1600">
              <a:solidFill>
                <a:schemeClr val="tx1">
                  <a:lumMod val="65000"/>
                  <a:lumOff val="35000"/>
                </a:schemeClr>
              </a:solidFill>
              <a:sym typeface="+mn-lt"/>
            </a:endParaRPr>
          </a:p>
          <a:p>
            <a:pPr marL="285750" lvl="1" indent="-285750" algn="l" fontAlgn="auto">
              <a:lnSpc>
                <a:spcPct val="13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mn-lt"/>
              </a:rPr>
              <a:t>夯实</a:t>
            </a:r>
            <a:r>
              <a:rPr lang="zh-CN" altLang="en-US" sz="1600">
                <a:solidFill>
                  <a:schemeClr val="tx1">
                    <a:lumMod val="65000"/>
                    <a:lumOff val="35000"/>
                  </a:schemeClr>
                </a:solidFill>
                <a:sym typeface="+mn-lt"/>
              </a:rPr>
              <a:t>“智算网络”高性能异构算力底座，构筑万卡级AI算力集群，充分满足当下</a:t>
            </a:r>
            <a:r>
              <a:rPr lang="en-US" altLang="zh-CN" sz="1600">
                <a:solidFill>
                  <a:schemeClr val="tx1">
                    <a:lumMod val="65000"/>
                    <a:lumOff val="35000"/>
                  </a:schemeClr>
                </a:solidFill>
                <a:sym typeface="+mn-lt"/>
              </a:rPr>
              <a:t>AI</a:t>
            </a:r>
            <a:r>
              <a:rPr lang="zh-CN" altLang="en-US" sz="1600">
                <a:solidFill>
                  <a:schemeClr val="tx1">
                    <a:lumMod val="65000"/>
                    <a:lumOff val="35000"/>
                  </a:schemeClr>
                </a:solidFill>
                <a:sym typeface="+mn-lt"/>
              </a:rPr>
              <a:t>对海量算力的迫切需求；</a:t>
            </a:r>
            <a:endParaRPr lang="zh-CN" altLang="en-US" sz="1600">
              <a:solidFill>
                <a:schemeClr val="tx1">
                  <a:lumMod val="65000"/>
                  <a:lumOff val="35000"/>
                </a:schemeClr>
              </a:solidFill>
              <a:sym typeface="+mn-lt"/>
            </a:endParaRPr>
          </a:p>
          <a:p>
            <a:pPr marL="285750" lvl="1" indent="-285750" algn="l" fontAlgn="auto">
              <a:lnSpc>
                <a:spcPct val="13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mn-ea"/>
              </a:rPr>
              <a:t>在关键领域持续突破，发布</a:t>
            </a:r>
            <a:r>
              <a:rPr lang="en-US" altLang="zh-CN" sz="1600">
                <a:solidFill>
                  <a:schemeClr val="tx1">
                    <a:lumMod val="65000"/>
                    <a:lumOff val="35000"/>
                  </a:schemeClr>
                </a:solidFill>
                <a:sym typeface="+mn-ea"/>
              </a:rPr>
              <a:t>51.2T CPO </a:t>
            </a:r>
            <a:r>
              <a:rPr lang="zh-CN" altLang="en-US" sz="1600">
                <a:solidFill>
                  <a:schemeClr val="tx1">
                    <a:lumMod val="65000"/>
                    <a:lumOff val="35000"/>
                  </a:schemeClr>
                </a:solidFill>
                <a:sym typeface="+mn-ea"/>
              </a:rPr>
              <a:t>交换机商用互联方案、</a:t>
            </a:r>
            <a:r>
              <a:rPr lang="en-US" altLang="zh-CN" sz="1600">
                <a:solidFill>
                  <a:schemeClr val="tx1">
                    <a:lumMod val="65000"/>
                    <a:lumOff val="35000"/>
                  </a:schemeClr>
                </a:solidFill>
                <a:sym typeface="+mn-ea"/>
              </a:rPr>
              <a:t>400G/800G LPO</a:t>
            </a:r>
            <a:r>
              <a:rPr lang="zh-CN" altLang="en-US" sz="1600">
                <a:solidFill>
                  <a:schemeClr val="tx1">
                    <a:lumMod val="65000"/>
                    <a:lumOff val="35000"/>
                  </a:schemeClr>
                </a:solidFill>
                <a:sym typeface="+mn-ea"/>
              </a:rPr>
              <a:t>光模块、</a:t>
            </a:r>
            <a:r>
              <a:rPr lang="en-US" altLang="zh-CN" sz="1600">
                <a:solidFill>
                  <a:schemeClr val="tx1">
                    <a:lumMod val="65000"/>
                    <a:lumOff val="35000"/>
                  </a:schemeClr>
                </a:solidFill>
                <a:sym typeface="+mn-ea"/>
              </a:rPr>
              <a:t>TH6 800G/1.6T</a:t>
            </a:r>
            <a:r>
              <a:rPr lang="zh-CN" altLang="en-US" sz="1600">
                <a:solidFill>
                  <a:schemeClr val="tx1">
                    <a:lumMod val="65000"/>
                    <a:lumOff val="35000"/>
                  </a:schemeClr>
                </a:solidFill>
                <a:sym typeface="+mn-ea"/>
              </a:rPr>
              <a:t>交换机等业内领先产品及</a:t>
            </a:r>
            <a:r>
              <a:rPr lang="zh-CN" altLang="en-US" sz="1600">
                <a:solidFill>
                  <a:schemeClr val="tx1">
                    <a:lumMod val="65000"/>
                    <a:lumOff val="35000"/>
                  </a:schemeClr>
                </a:solidFill>
                <a:sym typeface="+mn-ea"/>
              </a:rPr>
              <a:t>方案，构建高效、绿色、智能的下一代算力网络底座。</a:t>
            </a:r>
            <a:endParaRPr lang="zh-CN" altLang="en-US" sz="1600">
              <a:solidFill>
                <a:schemeClr val="tx1">
                  <a:lumMod val="65000"/>
                  <a:lumOff val="35000"/>
                </a:schemeClr>
              </a:solidFill>
              <a:sym typeface="+mn-lt"/>
            </a:endParaRPr>
          </a:p>
        </p:txBody>
      </p:sp>
      <p:sp>
        <p:nvSpPr>
          <p:cNvPr id="4" name="文本框 3"/>
          <p:cNvSpPr txBox="1"/>
          <p:nvPr/>
        </p:nvSpPr>
        <p:spPr>
          <a:xfrm>
            <a:off x="121285" y="267970"/>
            <a:ext cx="11393170" cy="737235"/>
          </a:xfrm>
          <a:prstGeom prst="rect">
            <a:avLst/>
          </a:prstGeom>
          <a:noFill/>
        </p:spPr>
        <p:txBody>
          <a:bodyPr wrap="square" rtlCol="0">
            <a:spAutoFit/>
          </a:bodyPr>
          <a:p>
            <a:pPr marR="0" algn="l" defTabSz="914400" rtl="0" fontAlgn="auto">
              <a:spcBef>
                <a:spcPts val="0"/>
              </a:spcBef>
              <a:buClrTx/>
              <a:buSzTx/>
              <a:buFontTx/>
              <a:buNone/>
            </a:pPr>
            <a:r>
              <a:rPr kumimoji="1" lang="zh-CN" altLang="en-US" sz="2400" b="1" smtClean="0">
                <a:solidFill>
                  <a:srgbClr val="0070C0"/>
                </a:solidFill>
                <a:latin typeface="微软雅黑" panose="020B0503020204020204" charset="-122"/>
                <a:ea typeface="微软雅黑" panose="020B0503020204020204" charset="-122"/>
                <a:sym typeface="+mn-ea"/>
              </a:rPr>
              <a:t>网络基础设施</a:t>
            </a:r>
            <a:endParaRPr kumimoji="1" lang="zh-CN" altLang="en-US" sz="2400" b="1" smtClean="0">
              <a:solidFill>
                <a:srgbClr val="0070C0"/>
              </a:solidFill>
              <a:latin typeface="微软雅黑" panose="020B0503020204020204" charset="-122"/>
              <a:ea typeface="微软雅黑" panose="020B0503020204020204" charset="-122"/>
              <a:sym typeface="+mn-ea"/>
            </a:endParaRPr>
          </a:p>
          <a:p>
            <a:pPr marR="0" algn="l" defTabSz="914400" rtl="0" fontAlgn="auto">
              <a:spcBef>
                <a:spcPts val="0"/>
              </a:spcBef>
              <a:buClrTx/>
              <a:buSzTx/>
              <a:buFontTx/>
              <a:buNone/>
            </a:pPr>
            <a:r>
              <a:rPr kumimoji="1" lang="zh-CN" altLang="en-US" b="1" smtClean="0">
                <a:solidFill>
                  <a:srgbClr val="0070C0"/>
                </a:solidFill>
                <a:latin typeface="微软雅黑" panose="020B0503020204020204" charset="-122"/>
                <a:ea typeface="微软雅黑" panose="020B0503020204020204" charset="-122"/>
                <a:sym typeface="+mn-ea"/>
              </a:rPr>
              <a:t>构建万卡级</a:t>
            </a:r>
            <a:r>
              <a:rPr kumimoji="1" lang="en-US" altLang="zh-CN" b="1" smtClean="0">
                <a:solidFill>
                  <a:srgbClr val="0070C0"/>
                </a:solidFill>
                <a:latin typeface="微软雅黑" panose="020B0503020204020204" charset="-122"/>
                <a:ea typeface="微软雅黑" panose="020B0503020204020204" charset="-122"/>
                <a:sym typeface="+mn-ea"/>
              </a:rPr>
              <a:t>AIGC</a:t>
            </a:r>
            <a:r>
              <a:rPr kumimoji="1" lang="zh-CN" altLang="en-US" b="1" smtClean="0">
                <a:solidFill>
                  <a:srgbClr val="0070C0"/>
                </a:solidFill>
                <a:latin typeface="微软雅黑" panose="020B0503020204020204" charset="-122"/>
                <a:ea typeface="微软雅黑" panose="020B0503020204020204" charset="-122"/>
                <a:sym typeface="+mn-ea"/>
              </a:rPr>
              <a:t>智算中心网络，拥抱</a:t>
            </a:r>
            <a:r>
              <a:rPr kumimoji="1" lang="en-US" altLang="zh-CN" b="1" smtClean="0">
                <a:solidFill>
                  <a:srgbClr val="0070C0"/>
                </a:solidFill>
                <a:latin typeface="微软雅黑" panose="020B0503020204020204" charset="-122"/>
                <a:ea typeface="微软雅黑" panose="020B0503020204020204" charset="-122"/>
                <a:sym typeface="+mn-ea"/>
              </a:rPr>
              <a:t>GenAI</a:t>
            </a:r>
            <a:r>
              <a:rPr kumimoji="1" lang="zh-CN" altLang="en-US" b="1" smtClean="0">
                <a:solidFill>
                  <a:srgbClr val="0070C0"/>
                </a:solidFill>
                <a:latin typeface="微软雅黑" panose="020B0503020204020204" charset="-122"/>
                <a:ea typeface="微软雅黑" panose="020B0503020204020204" charset="-122"/>
                <a:sym typeface="+mn-ea"/>
              </a:rPr>
              <a:t>时代</a:t>
            </a:r>
            <a:endParaRPr kumimoji="1" lang="zh-CN" altLang="en-US" b="1" smtClean="0">
              <a:solidFill>
                <a:srgbClr val="0070C0"/>
              </a:solidFill>
              <a:latin typeface="微软雅黑" panose="020B0503020204020204" charset="-122"/>
              <a:ea typeface="微软雅黑" panose="020B0503020204020204" charset="-122"/>
              <a:sym typeface="+mn-ea"/>
            </a:endParaRPr>
          </a:p>
        </p:txBody>
      </p:sp>
      <p:pic>
        <p:nvPicPr>
          <p:cNvPr id="2" name="图片 1"/>
          <p:cNvPicPr>
            <a:picLocks noChangeAspect="1"/>
          </p:cNvPicPr>
          <p:nvPr/>
        </p:nvPicPr>
        <p:blipFill>
          <a:blip r:embed="rId2"/>
          <a:stretch>
            <a:fillRect/>
          </a:stretch>
        </p:blipFill>
        <p:spPr>
          <a:xfrm>
            <a:off x="0" y="1795780"/>
            <a:ext cx="5751195" cy="3429000"/>
          </a:xfrm>
          <a:prstGeom prst="rect">
            <a:avLst/>
          </a:prstGeom>
        </p:spPr>
      </p:pic>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626110" y="1404620"/>
            <a:ext cx="10745470" cy="885190"/>
          </a:xfrm>
          <a:prstGeom prst="rect">
            <a:avLst/>
          </a:prstGeom>
          <a:noFill/>
        </p:spPr>
        <p:txBody>
          <a:bodyPr wrap="square" rtlCol="0" anchor="t">
            <a:spAutoFit/>
          </a:bodyPr>
          <a:p>
            <a:pPr marL="0" lvl="1" indent="-285750" algn="l" fontAlgn="auto">
              <a:lnSpc>
                <a:spcPct val="130000"/>
              </a:lnSpc>
              <a:spcBef>
                <a:spcPts val="600"/>
              </a:spcBef>
              <a:spcAft>
                <a:spcPts val="600"/>
              </a:spcAft>
              <a:buClr>
                <a:srgbClr val="0764FD"/>
              </a:buClr>
              <a:buSzPct val="65000"/>
              <a:buFont typeface="Wingdings" panose="05000000000000000000" charset="0"/>
              <a:buChar char="n"/>
              <a:defRPr/>
            </a:pPr>
            <a:r>
              <a:rPr kumimoji="1" lang="zh-CN" sz="1600" dirty="0">
                <a:solidFill>
                  <a:schemeClr val="tx1">
                    <a:lumMod val="65000"/>
                    <a:lumOff val="35000"/>
                  </a:schemeClr>
                </a:solidFill>
                <a:latin typeface="微软雅黑" panose="020B0503020204020204" charset="-122"/>
                <a:sym typeface="微软雅黑" panose="020B0503020204020204" charset="-122"/>
              </a:rPr>
              <a:t>战略合作三大运营商，数据中心</a:t>
            </a:r>
            <a:r>
              <a:rPr kumimoji="1" lang="zh-CN" sz="1600" dirty="0">
                <a:solidFill>
                  <a:schemeClr val="tx1">
                    <a:lumMod val="65000"/>
                    <a:lumOff val="35000"/>
                  </a:schemeClr>
                </a:solidFill>
                <a:latin typeface="微软雅黑" panose="020B0503020204020204" charset="-122"/>
                <a:sym typeface="微软雅黑" panose="020B0503020204020204" charset="-122"/>
              </a:rPr>
              <a:t>主流供应商，</a:t>
            </a:r>
            <a:r>
              <a:rPr kumimoji="1" lang="zh-CN" altLang="en-US" sz="1600" dirty="0">
                <a:solidFill>
                  <a:schemeClr val="tx1">
                    <a:lumMod val="65000"/>
                    <a:lumOff val="35000"/>
                  </a:schemeClr>
                </a:solidFill>
                <a:latin typeface="微软雅黑" panose="020B0503020204020204" charset="-122"/>
                <a:sym typeface="微软雅黑" panose="020B0503020204020204" charset="-122"/>
              </a:rPr>
              <a:t>深度参与运营商云方案开发，高质量、大份额交付数据中心产品方案；</a:t>
            </a:r>
            <a:endParaRPr kumimoji="1" lang="zh-CN" altLang="en-US" sz="1600" dirty="0">
              <a:solidFill>
                <a:schemeClr val="tx1">
                  <a:lumMod val="65000"/>
                  <a:lumOff val="35000"/>
                </a:schemeClr>
              </a:solidFill>
              <a:latin typeface="微软雅黑" panose="020B0503020204020204" charset="-122"/>
              <a:sym typeface="微软雅黑" panose="020B0503020204020204" charset="-122"/>
            </a:endParaRPr>
          </a:p>
          <a:p>
            <a:pPr marL="0" lvl="1" indent="-285750" algn="l" fontAlgn="auto">
              <a:lnSpc>
                <a:spcPct val="130000"/>
              </a:lnSpc>
              <a:spcBef>
                <a:spcPts val="600"/>
              </a:spcBef>
              <a:spcAft>
                <a:spcPts val="600"/>
              </a:spcAft>
              <a:buClr>
                <a:srgbClr val="0764FD"/>
              </a:buClr>
              <a:buSzPct val="65000"/>
              <a:buFont typeface="Wingdings" panose="05000000000000000000" charset="0"/>
              <a:buChar char="n"/>
              <a:defRPr/>
            </a:pPr>
            <a:r>
              <a:rPr kumimoji="1" lang="zh-CN" altLang="en-US" sz="1600" dirty="0">
                <a:solidFill>
                  <a:schemeClr val="tx1">
                    <a:lumMod val="65000"/>
                    <a:lumOff val="35000"/>
                  </a:schemeClr>
                </a:solidFill>
                <a:latin typeface="微软雅黑" panose="020B0503020204020204" charset="-122"/>
                <a:sym typeface="+mn-lt"/>
              </a:rPr>
              <a:t>头部</a:t>
            </a:r>
            <a:r>
              <a:rPr kumimoji="1" lang="zh-CN" sz="1600" dirty="0">
                <a:solidFill>
                  <a:schemeClr val="tx1">
                    <a:lumMod val="65000"/>
                    <a:lumOff val="35000"/>
                  </a:schemeClr>
                </a:solidFill>
                <a:latin typeface="微软雅黑" panose="020B0503020204020204" charset="-122"/>
                <a:sym typeface="+mn-lt"/>
              </a:rPr>
              <a:t>互联网企业数据中心的主流供应商。</a:t>
            </a:r>
            <a:endParaRPr kumimoji="1" lang="zh-CN" altLang="en-US" sz="1000" dirty="0">
              <a:solidFill>
                <a:schemeClr val="tx1">
                  <a:lumMod val="65000"/>
                  <a:lumOff val="35000"/>
                </a:schemeClr>
              </a:solidFill>
              <a:latin typeface="微软雅黑" panose="020B0503020204020204" charset="-122"/>
              <a:ea typeface="微软雅黑" panose="020B0503020204020204" charset="-122"/>
              <a:sym typeface="+mn-lt"/>
            </a:endParaRPr>
          </a:p>
        </p:txBody>
      </p:sp>
      <p:sp>
        <p:nvSpPr>
          <p:cNvPr id="4" name="文本框 3"/>
          <p:cNvSpPr txBox="1"/>
          <p:nvPr/>
        </p:nvSpPr>
        <p:spPr>
          <a:xfrm>
            <a:off x="121285" y="267970"/>
            <a:ext cx="11250295" cy="737235"/>
          </a:xfrm>
          <a:prstGeom prst="rect">
            <a:avLst/>
          </a:prstGeom>
          <a:noFill/>
        </p:spPr>
        <p:txBody>
          <a:bodyPr wrap="square" rtlCol="0">
            <a:spAutoFit/>
          </a:bodyPr>
          <a:p>
            <a:pPr marR="0" algn="l" defTabSz="914400" rtl="0" fontAlgn="auto">
              <a:spcBef>
                <a:spcPts val="0"/>
              </a:spcBef>
              <a:buClrTx/>
              <a:buSzTx/>
              <a:buFontTx/>
              <a:buNone/>
            </a:pPr>
            <a:r>
              <a:rPr kumimoji="1" lang="zh-CN" altLang="en-US" sz="2400" b="1" smtClean="0">
                <a:solidFill>
                  <a:srgbClr val="0070C0"/>
                </a:solidFill>
                <a:latin typeface="微软雅黑" panose="020B0503020204020204" charset="-122"/>
                <a:ea typeface="微软雅黑" panose="020B0503020204020204" charset="-122"/>
                <a:sym typeface="+mn-ea"/>
              </a:rPr>
              <a:t>网络基础设施</a:t>
            </a:r>
            <a:endParaRPr kumimoji="1" lang="zh-CN" altLang="en-US" sz="2400" b="1" smtClean="0">
              <a:solidFill>
                <a:srgbClr val="0070C0"/>
              </a:solidFill>
              <a:latin typeface="微软雅黑" panose="020B0503020204020204" charset="-122"/>
              <a:ea typeface="微软雅黑" panose="020B0503020204020204" charset="-122"/>
              <a:sym typeface="+mn-ea"/>
            </a:endParaRPr>
          </a:p>
          <a:p>
            <a:pPr marR="0" algn="l" defTabSz="914400" rtl="0" fontAlgn="auto">
              <a:spcBef>
                <a:spcPts val="0"/>
              </a:spcBef>
              <a:buClrTx/>
              <a:buSzTx/>
              <a:buFontTx/>
              <a:buNone/>
            </a:pPr>
            <a:r>
              <a:rPr kumimoji="1" lang="zh-CN" altLang="en-US" b="1" smtClean="0">
                <a:solidFill>
                  <a:srgbClr val="0070C0"/>
                </a:solidFill>
                <a:latin typeface="微软雅黑" panose="020B0503020204020204" charset="-122"/>
                <a:ea typeface="微软雅黑" panose="020B0503020204020204" charset="-122"/>
                <a:sym typeface="+mn-ea"/>
              </a:rPr>
              <a:t>战略携手运营商与头部互联网企业，推动全场景部署</a:t>
            </a:r>
            <a:endParaRPr kumimoji="1" lang="zh-CN" altLang="en-US" b="1" smtClean="0">
              <a:solidFill>
                <a:srgbClr val="0070C0"/>
              </a:solidFill>
              <a:latin typeface="微软雅黑" panose="020B0503020204020204" charset="-122"/>
              <a:ea typeface="微软雅黑" panose="020B0503020204020204" charset="-122"/>
              <a:sym typeface="+mn-ea"/>
            </a:endParaRPr>
          </a:p>
        </p:txBody>
      </p:sp>
      <p:grpSp>
        <p:nvGrpSpPr>
          <p:cNvPr id="61" name="组合 60"/>
          <p:cNvGrpSpPr/>
          <p:nvPr>
            <p:custDataLst>
              <p:tags r:id="rId1"/>
            </p:custDataLst>
          </p:nvPr>
        </p:nvGrpSpPr>
        <p:grpSpPr>
          <a:xfrm>
            <a:off x="1105116" y="3286050"/>
            <a:ext cx="9254015" cy="438903"/>
            <a:chOff x="981118" y="2609527"/>
            <a:chExt cx="11337620" cy="438903"/>
          </a:xfrm>
        </p:grpSpPr>
        <p:sp>
          <p:nvSpPr>
            <p:cNvPr id="5" name="圆角矩形 17"/>
            <p:cNvSpPr/>
            <p:nvPr/>
          </p:nvSpPr>
          <p:spPr>
            <a:xfrm>
              <a:off x="981118" y="2609527"/>
              <a:ext cx="1779248" cy="438903"/>
            </a:xfrm>
            <a:prstGeom prst="roundRect">
              <a:avLst/>
            </a:prstGeom>
            <a:solidFill>
              <a:schemeClr val="bg1"/>
            </a:solidFill>
            <a:ln w="3175">
              <a:solidFill>
                <a:srgbClr val="ACACAC"/>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56" name="圆角矩形 17"/>
            <p:cNvSpPr/>
            <p:nvPr/>
          </p:nvSpPr>
          <p:spPr>
            <a:xfrm>
              <a:off x="2897575" y="2609527"/>
              <a:ext cx="1779248" cy="438903"/>
            </a:xfrm>
            <a:prstGeom prst="roundRect">
              <a:avLst/>
            </a:prstGeom>
            <a:solidFill>
              <a:schemeClr val="bg1"/>
            </a:solidFill>
            <a:ln w="3175">
              <a:solidFill>
                <a:srgbClr val="ACACAC"/>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57" name="圆角矩形 17"/>
            <p:cNvSpPr/>
            <p:nvPr>
              <p:custDataLst>
                <p:tags r:id="rId2"/>
              </p:custDataLst>
            </p:nvPr>
          </p:nvSpPr>
          <p:spPr>
            <a:xfrm>
              <a:off x="4814032" y="2609527"/>
              <a:ext cx="1779248" cy="438903"/>
            </a:xfrm>
            <a:prstGeom prst="roundRect">
              <a:avLst/>
            </a:prstGeom>
            <a:solidFill>
              <a:schemeClr val="bg1"/>
            </a:solidFill>
            <a:ln w="3175">
              <a:solidFill>
                <a:srgbClr val="ACACAC"/>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58" name="圆角矩形 17"/>
            <p:cNvSpPr/>
            <p:nvPr>
              <p:custDataLst>
                <p:tags r:id="rId3"/>
              </p:custDataLst>
            </p:nvPr>
          </p:nvSpPr>
          <p:spPr>
            <a:xfrm>
              <a:off x="6730489" y="2609527"/>
              <a:ext cx="1779248" cy="438903"/>
            </a:xfrm>
            <a:prstGeom prst="roundRect">
              <a:avLst/>
            </a:prstGeom>
            <a:solidFill>
              <a:schemeClr val="bg1"/>
            </a:solidFill>
            <a:ln w="3175">
              <a:solidFill>
                <a:srgbClr val="ACACAC"/>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60" name="圆角矩形 17"/>
            <p:cNvSpPr/>
            <p:nvPr>
              <p:custDataLst>
                <p:tags r:id="rId4"/>
              </p:custDataLst>
            </p:nvPr>
          </p:nvSpPr>
          <p:spPr>
            <a:xfrm>
              <a:off x="10539490" y="2609527"/>
              <a:ext cx="1779248" cy="438903"/>
            </a:xfrm>
            <a:prstGeom prst="roundRect">
              <a:avLst/>
            </a:prstGeom>
            <a:solidFill>
              <a:schemeClr val="bg1"/>
            </a:solidFill>
            <a:ln w="3175">
              <a:solidFill>
                <a:srgbClr val="ACACAC"/>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grpSp>
      <p:sp>
        <p:nvSpPr>
          <p:cNvPr id="63" name="圆角矩形 17"/>
          <p:cNvSpPr/>
          <p:nvPr/>
        </p:nvSpPr>
        <p:spPr>
          <a:xfrm>
            <a:off x="1105116" y="3853427"/>
            <a:ext cx="1452261" cy="438903"/>
          </a:xfrm>
          <a:prstGeom prst="roundRect">
            <a:avLst/>
          </a:prstGeom>
          <a:solidFill>
            <a:schemeClr val="bg1"/>
          </a:solidFill>
          <a:ln w="3175">
            <a:solidFill>
              <a:srgbClr val="ACACAC"/>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64" name="圆角矩形 17"/>
          <p:cNvSpPr/>
          <p:nvPr>
            <p:custDataLst>
              <p:tags r:id="rId5"/>
            </p:custDataLst>
          </p:nvPr>
        </p:nvSpPr>
        <p:spPr>
          <a:xfrm>
            <a:off x="7342616" y="3280106"/>
            <a:ext cx="1452261" cy="438903"/>
          </a:xfrm>
          <a:prstGeom prst="roundRect">
            <a:avLst/>
          </a:prstGeom>
          <a:solidFill>
            <a:schemeClr val="bg1"/>
          </a:solidFill>
          <a:ln w="3175">
            <a:solidFill>
              <a:srgbClr val="ACACAC"/>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65" name="圆角矩形 17"/>
          <p:cNvSpPr/>
          <p:nvPr/>
        </p:nvSpPr>
        <p:spPr>
          <a:xfrm>
            <a:off x="2666119" y="3845108"/>
            <a:ext cx="1452261" cy="438903"/>
          </a:xfrm>
          <a:prstGeom prst="roundRect">
            <a:avLst/>
          </a:prstGeom>
          <a:solidFill>
            <a:schemeClr val="bg1"/>
          </a:solidFill>
          <a:ln w="3175">
            <a:solidFill>
              <a:srgbClr val="ACACAC"/>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66" name="圆角矩形 17"/>
          <p:cNvSpPr/>
          <p:nvPr>
            <p:custDataLst>
              <p:tags r:id="rId6"/>
            </p:custDataLst>
          </p:nvPr>
        </p:nvSpPr>
        <p:spPr>
          <a:xfrm>
            <a:off x="4228418" y="3863933"/>
            <a:ext cx="1452261" cy="438903"/>
          </a:xfrm>
          <a:prstGeom prst="roundRect">
            <a:avLst/>
          </a:prstGeom>
          <a:solidFill>
            <a:schemeClr val="bg1"/>
          </a:solidFill>
          <a:ln w="3175">
            <a:solidFill>
              <a:srgbClr val="ACACAC"/>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67" name="圆角矩形 17"/>
          <p:cNvSpPr/>
          <p:nvPr>
            <p:custDataLst>
              <p:tags r:id="rId7"/>
            </p:custDataLst>
          </p:nvPr>
        </p:nvSpPr>
        <p:spPr>
          <a:xfrm>
            <a:off x="5796313" y="3866124"/>
            <a:ext cx="1452261" cy="438903"/>
          </a:xfrm>
          <a:prstGeom prst="roundRect">
            <a:avLst/>
          </a:prstGeom>
          <a:solidFill>
            <a:schemeClr val="bg1"/>
          </a:solidFill>
          <a:ln w="3175">
            <a:solidFill>
              <a:srgbClr val="ACACAC"/>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68" name="圆角矩形 17"/>
          <p:cNvSpPr/>
          <p:nvPr>
            <p:custDataLst>
              <p:tags r:id="rId8"/>
            </p:custDataLst>
          </p:nvPr>
        </p:nvSpPr>
        <p:spPr>
          <a:xfrm>
            <a:off x="7337232" y="3863872"/>
            <a:ext cx="1452261" cy="438903"/>
          </a:xfrm>
          <a:prstGeom prst="roundRect">
            <a:avLst/>
          </a:prstGeom>
          <a:solidFill>
            <a:schemeClr val="bg1"/>
          </a:solidFill>
          <a:ln w="3175">
            <a:solidFill>
              <a:srgbClr val="ACACAC"/>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69" name="圆角矩形 17"/>
          <p:cNvSpPr/>
          <p:nvPr>
            <p:custDataLst>
              <p:tags r:id="rId9"/>
            </p:custDataLst>
          </p:nvPr>
        </p:nvSpPr>
        <p:spPr>
          <a:xfrm>
            <a:off x="8912822" y="3838538"/>
            <a:ext cx="1452261" cy="438903"/>
          </a:xfrm>
          <a:prstGeom prst="roundRect">
            <a:avLst/>
          </a:prstGeom>
          <a:solidFill>
            <a:schemeClr val="bg1"/>
          </a:solidFill>
          <a:ln w="3175">
            <a:solidFill>
              <a:srgbClr val="ACACAC"/>
            </a:solid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pic>
        <p:nvPicPr>
          <p:cNvPr id="9" name="图片 8"/>
          <p:cNvPicPr>
            <a:picLocks noChangeAspect="1"/>
          </p:cNvPicPr>
          <p:nvPr>
            <p:custDataLst>
              <p:tags r:id="rId10"/>
            </p:custDataLst>
          </p:nvPr>
        </p:nvPicPr>
        <p:blipFill>
          <a:blip r:embed="rId11" cstate="email"/>
          <a:stretch>
            <a:fillRect/>
          </a:stretch>
        </p:blipFill>
        <p:spPr>
          <a:xfrm>
            <a:off x="4343217" y="3377017"/>
            <a:ext cx="1220783" cy="275571"/>
          </a:xfrm>
          <a:prstGeom prst="rect">
            <a:avLst/>
          </a:prstGeom>
        </p:spPr>
      </p:pic>
      <p:pic>
        <p:nvPicPr>
          <p:cNvPr id="10" name="图片 9"/>
          <p:cNvPicPr>
            <a:picLocks noChangeAspect="1"/>
          </p:cNvPicPr>
          <p:nvPr/>
        </p:nvPicPr>
        <p:blipFill>
          <a:blip r:embed="rId12" cstate="email"/>
          <a:stretch>
            <a:fillRect/>
          </a:stretch>
        </p:blipFill>
        <p:spPr>
          <a:xfrm>
            <a:off x="1310871" y="3346583"/>
            <a:ext cx="1023658" cy="317836"/>
          </a:xfrm>
          <a:prstGeom prst="rect">
            <a:avLst/>
          </a:prstGeom>
        </p:spPr>
      </p:pic>
      <p:pic>
        <p:nvPicPr>
          <p:cNvPr id="14" name="图片 13"/>
          <p:cNvPicPr>
            <a:picLocks noChangeAspect="1"/>
          </p:cNvPicPr>
          <p:nvPr/>
        </p:nvPicPr>
        <p:blipFill>
          <a:blip r:embed="rId13" cstate="email"/>
          <a:stretch>
            <a:fillRect/>
          </a:stretch>
        </p:blipFill>
        <p:spPr>
          <a:xfrm>
            <a:off x="2899909" y="3377017"/>
            <a:ext cx="974090" cy="256968"/>
          </a:xfrm>
          <a:prstGeom prst="rect">
            <a:avLst/>
          </a:prstGeom>
        </p:spPr>
      </p:pic>
      <p:pic>
        <p:nvPicPr>
          <p:cNvPr id="11" name="图片 10"/>
          <p:cNvPicPr>
            <a:picLocks noChangeAspect="1"/>
          </p:cNvPicPr>
          <p:nvPr>
            <p:custDataLst>
              <p:tags r:id="rId14"/>
            </p:custDataLst>
          </p:nvPr>
        </p:nvPicPr>
        <p:blipFill rotWithShape="1">
          <a:blip r:embed="rId15" cstate="email"/>
          <a:srcRect/>
          <a:stretch>
            <a:fillRect/>
          </a:stretch>
        </p:blipFill>
        <p:spPr>
          <a:xfrm>
            <a:off x="4432739" y="3880502"/>
            <a:ext cx="965944" cy="359927"/>
          </a:xfrm>
          <a:prstGeom prst="rect">
            <a:avLst/>
          </a:prstGeom>
        </p:spPr>
      </p:pic>
      <p:grpSp>
        <p:nvGrpSpPr>
          <p:cNvPr id="15" name="组合 14"/>
          <p:cNvGrpSpPr/>
          <p:nvPr>
            <p:custDataLst>
              <p:tags r:id="rId16"/>
            </p:custDataLst>
          </p:nvPr>
        </p:nvGrpSpPr>
        <p:grpSpPr>
          <a:xfrm>
            <a:off x="9132120" y="3246233"/>
            <a:ext cx="1328339" cy="510265"/>
            <a:chOff x="9799840" y="1158980"/>
            <a:chExt cx="2821536" cy="1083858"/>
          </a:xfrm>
        </p:grpSpPr>
        <p:pic>
          <p:nvPicPr>
            <p:cNvPr id="12" name="图片 11"/>
            <p:cNvPicPr>
              <a:picLocks noChangeAspect="1"/>
            </p:cNvPicPr>
            <p:nvPr>
              <p:custDataLst>
                <p:tags r:id="rId17"/>
              </p:custDataLst>
            </p:nvPr>
          </p:nvPicPr>
          <p:blipFill>
            <a:blip r:embed="rId18" cstate="email">
              <a:extLst>
                <a:ext uri="{BEBA8EAE-BF5A-486C-A8C5-ECC9F3942E4B}">
                  <a14:imgProps xmlns:a14="http://schemas.microsoft.com/office/drawing/2010/main">
                    <a14:imgLayer r:embed="rId19">
                      <a14:imgEffect>
                        <a14:backgroundRemoval t="0" b="100000" l="0" r="100000"/>
                      </a14:imgEffect>
                    </a14:imgLayer>
                  </a14:imgProps>
                </a:ext>
              </a:extLst>
            </a:blip>
            <a:srcRect/>
            <a:stretch>
              <a:fillRect/>
            </a:stretch>
          </p:blipFill>
          <p:spPr>
            <a:xfrm>
              <a:off x="9799840" y="1158980"/>
              <a:ext cx="955221" cy="1083858"/>
            </a:xfrm>
            <a:prstGeom prst="rect">
              <a:avLst/>
            </a:prstGeom>
          </p:spPr>
        </p:pic>
        <p:sp>
          <p:nvSpPr>
            <p:cNvPr id="13" name="文本占位符 14"/>
            <p:cNvSpPr txBox="1"/>
            <p:nvPr>
              <p:custDataLst>
                <p:tags r:id="rId20"/>
              </p:custDataLst>
            </p:nvPr>
          </p:nvSpPr>
          <p:spPr>
            <a:xfrm>
              <a:off x="10951826" y="1423277"/>
              <a:ext cx="1669550" cy="594642"/>
            </a:xfrm>
            <a:prstGeom prst="rect">
              <a:avLst/>
            </a:prstGeom>
            <a:noFill/>
            <a:effectLst/>
          </p:spPr>
          <p:txBody>
            <a:bodyPr lIns="0" tIns="0" rIns="0" bIns="0"/>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lang="zh-CN" altLang="en-US" sz="1600" b="1" dirty="0">
                  <a:solidFill>
                    <a:srgbClr val="565A65"/>
                  </a:solidFill>
                  <a:latin typeface="Arial" panose="020B0604020202020204"/>
                  <a:ea typeface="微软雅黑" panose="020B0503020204020204" charset="-122"/>
                </a:rPr>
                <a:t>跃问</a:t>
              </a:r>
              <a:endParaRPr kumimoji="0" lang="zh-CN" altLang="en-GB" sz="1600" b="1" i="0" u="none" strike="noStrike" kern="1200" cap="none" spc="150" normalizeH="0" baseline="0" noProof="0" dirty="0">
                <a:ln>
                  <a:noFill/>
                </a:ln>
                <a:solidFill>
                  <a:srgbClr val="565A65"/>
                </a:solidFill>
                <a:effectLst/>
                <a:uLnTx/>
                <a:uFillTx/>
                <a:latin typeface="Arial" panose="020B0604020202020204"/>
                <a:ea typeface="微软雅黑" panose="020B0503020204020204" charset="-122"/>
                <a:cs typeface="+mn-cs"/>
              </a:endParaRPr>
            </a:p>
          </p:txBody>
        </p:sp>
      </p:grpSp>
      <p:grpSp>
        <p:nvGrpSpPr>
          <p:cNvPr id="16" name="组合 15"/>
          <p:cNvGrpSpPr/>
          <p:nvPr>
            <p:custDataLst>
              <p:tags r:id="rId21"/>
            </p:custDataLst>
          </p:nvPr>
        </p:nvGrpSpPr>
        <p:grpSpPr>
          <a:xfrm>
            <a:off x="6035614" y="3295560"/>
            <a:ext cx="982812" cy="411609"/>
            <a:chOff x="9615056" y="1645685"/>
            <a:chExt cx="1959357" cy="820592"/>
          </a:xfrm>
        </p:grpSpPr>
        <p:pic>
          <p:nvPicPr>
            <p:cNvPr id="20" name="图片 19"/>
            <p:cNvPicPr>
              <a:picLocks noChangeAspect="1"/>
            </p:cNvPicPr>
            <p:nvPr>
              <p:custDataLst>
                <p:tags r:id="rId22"/>
              </p:custDataLst>
            </p:nvPr>
          </p:nvPicPr>
          <p:blipFill>
            <a:blip r:embed="rId23" cstate="email"/>
            <a:srcRect/>
            <a:stretch>
              <a:fillRect/>
            </a:stretch>
          </p:blipFill>
          <p:spPr>
            <a:xfrm>
              <a:off x="9615056" y="1645685"/>
              <a:ext cx="859178" cy="820592"/>
            </a:xfrm>
            <a:prstGeom prst="rect">
              <a:avLst/>
            </a:prstGeom>
          </p:spPr>
        </p:pic>
        <p:sp>
          <p:nvSpPr>
            <p:cNvPr id="17" name="文本占位符 14"/>
            <p:cNvSpPr txBox="1"/>
            <p:nvPr>
              <p:custDataLst>
                <p:tags r:id="rId24"/>
              </p:custDataLst>
            </p:nvPr>
          </p:nvSpPr>
          <p:spPr>
            <a:xfrm>
              <a:off x="10661182" y="1866347"/>
              <a:ext cx="913231" cy="325263"/>
            </a:xfrm>
            <a:prstGeom prst="rect">
              <a:avLst/>
            </a:prstGeom>
            <a:noFill/>
            <a:effectLst/>
          </p:spPr>
          <p:txBody>
            <a:bodyPr lIns="0" tIns="0" rIns="0" bIns="0"/>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lang="zh-CN" altLang="en-US" sz="1600" b="1" dirty="0">
                  <a:solidFill>
                    <a:srgbClr val="565A65"/>
                  </a:solidFill>
                  <a:latin typeface="Arial" panose="020B0604020202020204"/>
                  <a:ea typeface="微软雅黑" panose="020B0503020204020204" charset="-122"/>
                </a:rPr>
                <a:t>豆包</a:t>
              </a:r>
              <a:endParaRPr kumimoji="0" lang="zh-CN" altLang="en-GB" sz="1600" b="1" i="0" u="none" strike="noStrike" kern="1200" cap="none" spc="150" normalizeH="0" baseline="0" noProof="0" dirty="0">
                <a:ln>
                  <a:noFill/>
                </a:ln>
                <a:solidFill>
                  <a:srgbClr val="565A65"/>
                </a:solidFill>
                <a:effectLst/>
                <a:uLnTx/>
                <a:uFillTx/>
                <a:latin typeface="Arial" panose="020B0604020202020204"/>
                <a:ea typeface="微软雅黑" panose="020B0503020204020204" charset="-122"/>
                <a:cs typeface="+mn-cs"/>
              </a:endParaRPr>
            </a:p>
          </p:txBody>
        </p:sp>
      </p:grpSp>
      <p:pic>
        <p:nvPicPr>
          <p:cNvPr id="18" name="图片 17"/>
          <p:cNvPicPr>
            <a:picLocks noChangeAspect="1"/>
          </p:cNvPicPr>
          <p:nvPr>
            <p:custDataLst>
              <p:tags r:id="rId25"/>
            </p:custDataLst>
          </p:nvPr>
        </p:nvPicPr>
        <p:blipFill>
          <a:blip r:embed="rId26" cstate="email"/>
          <a:stretch>
            <a:fillRect/>
          </a:stretch>
        </p:blipFill>
        <p:spPr>
          <a:xfrm>
            <a:off x="6038796" y="3880502"/>
            <a:ext cx="983663" cy="405761"/>
          </a:xfrm>
          <a:prstGeom prst="rect">
            <a:avLst/>
          </a:prstGeom>
        </p:spPr>
      </p:pic>
      <p:pic>
        <p:nvPicPr>
          <p:cNvPr id="30" name="Picture 4"/>
          <p:cNvPicPr>
            <a:picLocks noChangeAspect="1"/>
          </p:cNvPicPr>
          <p:nvPr>
            <p:custDataLst>
              <p:tags r:id="rId27"/>
            </p:custDataLst>
          </p:nvPr>
        </p:nvPicPr>
        <p:blipFill>
          <a:blip r:embed="rId28" cstate="email"/>
          <a:srcRect/>
          <a:stretch>
            <a:fillRect/>
          </a:stretch>
        </p:blipFill>
        <p:spPr>
          <a:xfrm>
            <a:off x="7543605" y="3983870"/>
            <a:ext cx="1042759" cy="265263"/>
          </a:xfrm>
          <a:prstGeom prst="rect">
            <a:avLst/>
          </a:prstGeom>
          <a:ln w="12700">
            <a:noFill/>
            <a:prstDash val="solid"/>
          </a:ln>
        </p:spPr>
      </p:pic>
      <p:pic>
        <p:nvPicPr>
          <p:cNvPr id="49" name="图片 48"/>
          <p:cNvPicPr>
            <a:picLocks noChangeAspect="1"/>
          </p:cNvPicPr>
          <p:nvPr>
            <p:custDataLst>
              <p:tags r:id="rId29"/>
            </p:custDataLst>
          </p:nvPr>
        </p:nvPicPr>
        <p:blipFill>
          <a:blip r:embed="rId30" cstate="email"/>
          <a:stretch>
            <a:fillRect/>
          </a:stretch>
        </p:blipFill>
        <p:spPr>
          <a:xfrm>
            <a:off x="7473106" y="3345651"/>
            <a:ext cx="1184051" cy="313263"/>
          </a:xfrm>
          <a:prstGeom prst="rect">
            <a:avLst/>
          </a:prstGeom>
        </p:spPr>
      </p:pic>
      <p:pic>
        <p:nvPicPr>
          <p:cNvPr id="51" name="图片 50"/>
          <p:cNvPicPr>
            <a:picLocks noChangeAspect="1"/>
          </p:cNvPicPr>
          <p:nvPr/>
        </p:nvPicPr>
        <p:blipFill>
          <a:blip r:embed="rId31" cstate="email"/>
          <a:srcRect/>
          <a:stretch>
            <a:fillRect/>
          </a:stretch>
        </p:blipFill>
        <p:spPr>
          <a:xfrm>
            <a:off x="2708038" y="3889923"/>
            <a:ext cx="1375974" cy="303433"/>
          </a:xfrm>
          <a:prstGeom prst="rect">
            <a:avLst/>
          </a:prstGeom>
        </p:spPr>
      </p:pic>
      <p:pic>
        <p:nvPicPr>
          <p:cNvPr id="19" name="图片 18"/>
          <p:cNvPicPr>
            <a:picLocks noChangeAspect="1"/>
          </p:cNvPicPr>
          <p:nvPr/>
        </p:nvPicPr>
        <p:blipFill>
          <a:blip r:embed="rId32" cstate="email"/>
          <a:stretch>
            <a:fillRect/>
          </a:stretch>
        </p:blipFill>
        <p:spPr>
          <a:xfrm>
            <a:off x="1290925" y="3936205"/>
            <a:ext cx="1080642" cy="268960"/>
          </a:xfrm>
          <a:prstGeom prst="rect">
            <a:avLst/>
          </a:prstGeom>
        </p:spPr>
      </p:pic>
      <p:pic>
        <p:nvPicPr>
          <p:cNvPr id="33" name="Picture 9"/>
          <p:cNvPicPr>
            <a:picLocks noChangeAspect="1"/>
          </p:cNvPicPr>
          <p:nvPr>
            <p:custDataLst>
              <p:tags r:id="rId33"/>
            </p:custDataLst>
          </p:nvPr>
        </p:nvPicPr>
        <p:blipFill>
          <a:blip r:embed="rId34" cstate="email"/>
          <a:srcRect/>
          <a:stretch>
            <a:fillRect/>
          </a:stretch>
        </p:blipFill>
        <p:spPr>
          <a:xfrm>
            <a:off x="8871367" y="3863872"/>
            <a:ext cx="1574679" cy="359927"/>
          </a:xfrm>
          <a:prstGeom prst="rect">
            <a:avLst/>
          </a:prstGeom>
          <a:ln w="12700">
            <a:noFill/>
            <a:prstDash val="solid"/>
          </a:ln>
        </p:spPr>
      </p:pic>
      <p:pic>
        <p:nvPicPr>
          <p:cNvPr id="25" name="图片 24"/>
          <p:cNvPicPr>
            <a:picLocks noChangeAspect="1"/>
          </p:cNvPicPr>
          <p:nvPr/>
        </p:nvPicPr>
        <p:blipFill rotWithShape="1">
          <a:blip r:embed="rId35" cstate="email"/>
          <a:srcRect/>
          <a:stretch>
            <a:fillRect/>
          </a:stretch>
        </p:blipFill>
        <p:spPr>
          <a:xfrm>
            <a:off x="276667" y="4486899"/>
            <a:ext cx="5521131" cy="2222184"/>
          </a:xfrm>
          <a:prstGeom prst="rect">
            <a:avLst/>
          </a:prstGeom>
        </p:spPr>
      </p:pic>
      <p:pic>
        <p:nvPicPr>
          <p:cNvPr id="31" name="图片 30"/>
          <p:cNvPicPr>
            <a:picLocks noChangeAspect="1"/>
          </p:cNvPicPr>
          <p:nvPr/>
        </p:nvPicPr>
        <p:blipFill rotWithShape="1">
          <a:blip r:embed="rId36" cstate="email"/>
          <a:srcRect/>
          <a:stretch>
            <a:fillRect/>
          </a:stretch>
        </p:blipFill>
        <p:spPr>
          <a:xfrm>
            <a:off x="5849158" y="4486899"/>
            <a:ext cx="5521131" cy="2222186"/>
          </a:xfrm>
          <a:prstGeom prst="rect">
            <a:avLst/>
          </a:prstGeom>
        </p:spPr>
      </p:pic>
      <p:sp>
        <p:nvSpPr>
          <p:cNvPr id="34" name="文本框 33"/>
          <p:cNvSpPr txBox="1"/>
          <p:nvPr/>
        </p:nvSpPr>
        <p:spPr>
          <a:xfrm>
            <a:off x="3873885" y="2670699"/>
            <a:ext cx="3811592" cy="486410"/>
          </a:xfrm>
          <a:prstGeom prst="rect">
            <a:avLst/>
          </a:prstGeom>
          <a:noFill/>
        </p:spPr>
        <p:txBody>
          <a:bodyPr wrap="square" rtlCol="0" anchor="t">
            <a:spAutoFit/>
          </a:bodyPr>
          <a:p>
            <a:pPr marL="0" marR="0" lvl="0" indent="0" algn="ctr" defTabSz="914400" rtl="0" eaLnBrk="1" fontAlgn="auto" latinLnBrk="0" hangingPunct="1">
              <a:lnSpc>
                <a:spcPts val="3080"/>
              </a:lnSpc>
              <a:spcBef>
                <a:spcPts val="0"/>
              </a:spcBef>
              <a:spcAft>
                <a:spcPts val="0"/>
              </a:spcAft>
              <a:buClr>
                <a:srgbClr val="FF0000"/>
              </a:buClr>
              <a:buSzTx/>
              <a:buFontTx/>
              <a:buNone/>
              <a:defRPr/>
            </a:pPr>
            <a:r>
              <a:rPr kumimoji="1" lang="zh-CN" altLang="en-US" sz="1600" b="1" dirty="0">
                <a:solidFill>
                  <a:schemeClr val="tx1">
                    <a:lumMod val="65000"/>
                    <a:lumOff val="35000"/>
                  </a:schemeClr>
                </a:solidFill>
                <a:sym typeface="+mn-ea"/>
              </a:rPr>
              <a:t>中国智算网络重量级服务商</a:t>
            </a:r>
            <a:endParaRPr kumimoji="1" lang="zh-CN" altLang="en-US" sz="1600" b="1" dirty="0">
              <a:solidFill>
                <a:schemeClr val="tx1">
                  <a:lumMod val="65000"/>
                  <a:lumOff val="35000"/>
                </a:schemeClr>
              </a:solidFill>
              <a:sym typeface="+mn-ea"/>
            </a:endParaRPr>
          </a:p>
        </p:txBody>
      </p:sp>
    </p:spTree>
    <p:custDataLst>
      <p:tags r:id="rId37"/>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1" name="图片 30" descr="D:/星网锐捷-杰瑞/策划组工作辟邪剑谱之杰瑞牛逼的不要不要德/公司PPT/千库网_商务玻璃几何白色c4d_背景编号6155707.jpg千库网_商务玻璃几何白色c4d_背景编号6155707"/>
          <p:cNvPicPr>
            <a:picLocks noChangeAspect="1"/>
          </p:cNvPicPr>
          <p:nvPr/>
        </p:nvPicPr>
        <p:blipFill>
          <a:blip r:embed="rId1"/>
          <a:srcRect l="7672" r="7672"/>
          <a:stretch>
            <a:fillRect/>
          </a:stretch>
        </p:blipFill>
        <p:spPr>
          <a:xfrm>
            <a:off x="0" y="635"/>
            <a:ext cx="12192000" cy="6857365"/>
          </a:xfrm>
          <a:prstGeom prst="rect">
            <a:avLst/>
          </a:prstGeom>
        </p:spPr>
      </p:pic>
      <p:sp>
        <p:nvSpPr>
          <p:cNvPr id="11" name="矩形 10"/>
          <p:cNvSpPr/>
          <p:nvPr/>
        </p:nvSpPr>
        <p:spPr>
          <a:xfrm>
            <a:off x="-13335" y="-15875"/>
            <a:ext cx="12205335" cy="4001770"/>
          </a:xfrm>
          <a:prstGeom prst="rect">
            <a:avLst/>
          </a:prstGeom>
          <a:gradFill>
            <a:gsLst>
              <a:gs pos="3000">
                <a:srgbClr val="0764FD">
                  <a:alpha val="0"/>
                </a:srgbClr>
              </a:gs>
              <a:gs pos="67000">
                <a:srgbClr val="0764FD">
                  <a:alpha val="71000"/>
                </a:srgbClr>
              </a:gs>
            </a:gsLst>
            <a:lin ang="114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3335" y="3992880"/>
            <a:ext cx="12205335" cy="2865120"/>
          </a:xfrm>
          <a:prstGeom prst="rect">
            <a:avLst/>
          </a:prstGeom>
          <a:solidFill>
            <a:schemeClr val="bg1">
              <a:alpha val="92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702945" y="2618740"/>
            <a:ext cx="1419225" cy="1198880"/>
          </a:xfrm>
          <a:prstGeom prst="rect">
            <a:avLst/>
          </a:prstGeom>
          <a:noFill/>
        </p:spPr>
        <p:txBody>
          <a:bodyPr wrap="square" rtlCol="0">
            <a:spAutoFit/>
          </a:bodyPr>
          <a:p>
            <a:r>
              <a:rPr lang="en-US" altLang="zh-CN" sz="7200">
                <a:solidFill>
                  <a:schemeClr val="bg1"/>
                </a:solidFill>
                <a:latin typeface="Impact" panose="020B0806030902050204" charset="0"/>
                <a:cs typeface="Impact" panose="020B0806030902050204" charset="0"/>
              </a:rPr>
              <a:t>02</a:t>
            </a:r>
            <a:endParaRPr lang="en-US" altLang="zh-CN" sz="7200">
              <a:solidFill>
                <a:schemeClr val="bg1"/>
              </a:solidFill>
              <a:latin typeface="Impact" panose="020B0806030902050204" charset="0"/>
              <a:cs typeface="Impact" panose="020B0806030902050204" charset="0"/>
            </a:endParaRPr>
          </a:p>
        </p:txBody>
      </p:sp>
      <p:sp>
        <p:nvSpPr>
          <p:cNvPr id="3" name="文本框 2"/>
          <p:cNvSpPr txBox="1"/>
          <p:nvPr>
            <p:custDataLst>
              <p:tags r:id="rId3"/>
            </p:custDataLst>
          </p:nvPr>
        </p:nvSpPr>
        <p:spPr>
          <a:xfrm>
            <a:off x="1925320" y="2735580"/>
            <a:ext cx="2473960" cy="706755"/>
          </a:xfrm>
          <a:prstGeom prst="rect">
            <a:avLst/>
          </a:prstGeom>
          <a:noFill/>
        </p:spPr>
        <p:txBody>
          <a:bodyPr wrap="square" rtlCol="0">
            <a:spAutoFit/>
          </a:bodyPr>
          <a:p>
            <a:pPr algn="l"/>
            <a:r>
              <a:rPr lang="zh-CN" altLang="en-US" sz="4000" b="1" cap="all">
                <a:solidFill>
                  <a:schemeClr val="bg1"/>
                </a:solidFill>
                <a:uFillTx/>
                <a:latin typeface="微软雅黑" panose="020B0503020204020204" charset="-122"/>
                <a:ea typeface="微软雅黑" panose="020B0503020204020204" charset="-122"/>
              </a:rPr>
              <a:t>产业全景</a:t>
            </a:r>
            <a:endParaRPr lang="zh-CN" altLang="en-US" sz="4000" b="1" cap="all">
              <a:solidFill>
                <a:schemeClr val="bg1"/>
              </a:solidFill>
              <a:uFillTx/>
              <a:latin typeface="微软雅黑" panose="020B0503020204020204" charset="-122"/>
              <a:ea typeface="微软雅黑" panose="020B0503020204020204" charset="-122"/>
            </a:endParaRPr>
          </a:p>
        </p:txBody>
      </p:sp>
      <p:sp>
        <p:nvSpPr>
          <p:cNvPr id="5" name="文本框 4"/>
          <p:cNvSpPr txBox="1"/>
          <p:nvPr>
            <p:custDataLst>
              <p:tags r:id="rId4"/>
            </p:custDataLst>
          </p:nvPr>
        </p:nvSpPr>
        <p:spPr>
          <a:xfrm>
            <a:off x="1925320" y="3442335"/>
            <a:ext cx="2940685" cy="337185"/>
          </a:xfrm>
          <a:prstGeom prst="rect">
            <a:avLst/>
          </a:prstGeom>
          <a:noFill/>
        </p:spPr>
        <p:txBody>
          <a:bodyPr wrap="square" rtlCol="0">
            <a:spAutoFit/>
          </a:bodyPr>
          <a:p>
            <a:pPr algn="l"/>
            <a:r>
              <a:rPr lang="en-US" altLang="zh-CN" sz="1600" cap="all">
                <a:solidFill>
                  <a:schemeClr val="bg1"/>
                </a:solidFill>
                <a:uFillTx/>
                <a:latin typeface="微软雅黑 Light" panose="020B0502040204020203" charset="-122"/>
                <a:ea typeface="微软雅黑 Light" panose="020B0502040204020203" charset="-122"/>
              </a:rPr>
              <a:t>Company Overview</a:t>
            </a:r>
            <a:endParaRPr lang="en-US" altLang="zh-CN" sz="1600" cap="all">
              <a:solidFill>
                <a:schemeClr val="bg1"/>
              </a:solidFill>
              <a:uFillTx/>
              <a:latin typeface="微软雅黑 Light" panose="020B0502040204020203" charset="-122"/>
              <a:ea typeface="微软雅黑 Light" panose="020B0502040204020203" charset="-122"/>
            </a:endParaRPr>
          </a:p>
        </p:txBody>
      </p:sp>
      <p:sp>
        <p:nvSpPr>
          <p:cNvPr id="21" name="文本框 20"/>
          <p:cNvSpPr txBox="1"/>
          <p:nvPr>
            <p:custDataLst>
              <p:tags r:id="rId5"/>
            </p:custDataLst>
          </p:nvPr>
        </p:nvSpPr>
        <p:spPr>
          <a:xfrm>
            <a:off x="1066165" y="4178935"/>
            <a:ext cx="1767840" cy="398780"/>
          </a:xfrm>
          <a:prstGeom prst="rect">
            <a:avLst/>
          </a:prstGeom>
          <a:noFill/>
        </p:spPr>
        <p:txBody>
          <a:bodyPr wrap="square" rtlCol="0">
            <a:spAutoFit/>
          </a:bodyPr>
          <a:p>
            <a:pPr algn="l"/>
            <a:r>
              <a:rPr lang="en-US" altLang="zh-CN" sz="2000" b="1" cap="all">
                <a:solidFill>
                  <a:schemeClr val="bg1">
                    <a:lumMod val="65000"/>
                  </a:schemeClr>
                </a:solidFill>
                <a:uFillTx/>
                <a:latin typeface="微软雅黑" panose="020B0503020204020204" charset="-122"/>
                <a:ea typeface="微软雅黑" panose="020B0503020204020204" charset="-122"/>
              </a:rPr>
              <a:t>ICT基础设施</a:t>
            </a:r>
            <a:endParaRPr lang="en-US" altLang="zh-CN" sz="2000" b="1" cap="all">
              <a:solidFill>
                <a:schemeClr val="bg1">
                  <a:lumMod val="65000"/>
                </a:schemeClr>
              </a:solidFill>
              <a:uFillTx/>
              <a:latin typeface="微软雅黑" panose="020B0503020204020204" charset="-122"/>
              <a:ea typeface="微软雅黑" panose="020B0503020204020204" charset="-122"/>
            </a:endParaRPr>
          </a:p>
        </p:txBody>
      </p:sp>
      <p:sp>
        <p:nvSpPr>
          <p:cNvPr id="22" name="文本框 21"/>
          <p:cNvSpPr txBox="1"/>
          <p:nvPr>
            <p:custDataLst>
              <p:tags r:id="rId6"/>
            </p:custDataLst>
          </p:nvPr>
        </p:nvSpPr>
        <p:spPr>
          <a:xfrm>
            <a:off x="5593715" y="4175760"/>
            <a:ext cx="1767840" cy="398780"/>
          </a:xfrm>
          <a:prstGeom prst="rect">
            <a:avLst/>
          </a:prstGeom>
          <a:noFill/>
        </p:spPr>
        <p:txBody>
          <a:bodyPr wrap="square" rtlCol="0">
            <a:spAutoFit/>
          </a:bodyPr>
          <a:p>
            <a:pPr algn="l"/>
            <a:r>
              <a:rPr lang="en-US" altLang="zh-CN" sz="2000" b="1" cap="all">
                <a:solidFill>
                  <a:schemeClr val="bg2">
                    <a:lumMod val="10000"/>
                  </a:schemeClr>
                </a:solidFill>
                <a:uFillTx/>
                <a:latin typeface="微软雅黑" panose="020B0503020204020204" charset="-122"/>
                <a:ea typeface="微软雅黑" panose="020B0503020204020204" charset="-122"/>
              </a:rPr>
              <a:t>AI应用方案</a:t>
            </a:r>
            <a:endParaRPr lang="en-US" altLang="zh-CN" sz="2000" b="1" cap="all">
              <a:solidFill>
                <a:schemeClr val="bg2">
                  <a:lumMod val="10000"/>
                </a:schemeClr>
              </a:solidFill>
              <a:uFillTx/>
              <a:latin typeface="微软雅黑" panose="020B0503020204020204" charset="-122"/>
              <a:ea typeface="微软雅黑" panose="020B0503020204020204" charset="-122"/>
            </a:endParaRPr>
          </a:p>
        </p:txBody>
      </p:sp>
      <p:sp>
        <p:nvSpPr>
          <p:cNvPr id="27" name="文本框 26"/>
          <p:cNvSpPr txBox="1"/>
          <p:nvPr/>
        </p:nvSpPr>
        <p:spPr>
          <a:xfrm>
            <a:off x="1078865" y="4716780"/>
            <a:ext cx="3900805" cy="337185"/>
          </a:xfrm>
          <a:prstGeom prst="rect">
            <a:avLst/>
          </a:prstGeom>
          <a:noFill/>
        </p:spPr>
        <p:txBody>
          <a:bodyPr wrap="square" rtlCol="0">
            <a:spAutoFit/>
          </a:bodyPr>
          <a:p>
            <a:pPr algn="l"/>
            <a:r>
              <a:rPr lang="zh-CN" altLang="en-US" sz="1600">
                <a:solidFill>
                  <a:schemeClr val="bg1">
                    <a:lumMod val="65000"/>
                  </a:schemeClr>
                </a:solidFill>
                <a:latin typeface="微软雅黑" panose="020B0503020204020204" charset="-122"/>
                <a:ea typeface="微软雅黑" panose="020B0503020204020204" charset="-122"/>
                <a:cs typeface="微软雅黑" panose="020B0503020204020204" charset="-122"/>
              </a:rPr>
              <a:t>全光通信</a:t>
            </a:r>
            <a:r>
              <a:rPr lang="en-US" altLang="zh-CN" sz="1600">
                <a:solidFill>
                  <a:schemeClr val="bg1">
                    <a:lumMod val="65000"/>
                  </a:schemeClr>
                </a:solidFill>
                <a:latin typeface="微软雅黑" panose="020B0503020204020204" charset="-122"/>
                <a:ea typeface="微软雅黑" panose="020B0503020204020204" charset="-122"/>
                <a:cs typeface="微软雅黑" panose="020B0503020204020204" charset="-122"/>
              </a:rPr>
              <a:t>基础设施      </a:t>
            </a:r>
            <a:r>
              <a:rPr lang="zh-CN" altLang="en-US" sz="1600">
                <a:solidFill>
                  <a:schemeClr val="bg1">
                    <a:lumMod val="65000"/>
                  </a:schemeClr>
                </a:solidFill>
                <a:latin typeface="微软雅黑" panose="020B0503020204020204" charset="-122"/>
                <a:ea typeface="微软雅黑" panose="020B0503020204020204" charset="-122"/>
                <a:cs typeface="微软雅黑" panose="020B0503020204020204" charset="-122"/>
                <a:sym typeface="+mn-ea"/>
              </a:rPr>
              <a:t>网络基础设施</a:t>
            </a:r>
            <a:endParaRPr lang="zh-CN" altLang="en-US" sz="1600">
              <a:solidFill>
                <a:schemeClr val="bg1">
                  <a:lumMod val="6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8" name="文本框 27"/>
          <p:cNvSpPr txBox="1"/>
          <p:nvPr/>
        </p:nvSpPr>
        <p:spPr>
          <a:xfrm>
            <a:off x="5593715" y="4735830"/>
            <a:ext cx="6249670" cy="934085"/>
          </a:xfrm>
          <a:prstGeom prst="rect">
            <a:avLst/>
          </a:prstGeom>
          <a:noFill/>
        </p:spPr>
        <p:txBody>
          <a:bodyPr wrap="square" rtlCol="0">
            <a:noAutofit/>
          </a:bodyPr>
          <a:p>
            <a:pPr algn="l"/>
            <a:r>
              <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智慧金融</a:t>
            </a:r>
            <a:r>
              <a:rPr lang="en-US" altLang="zh-CN" sz="16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智慧办公</a:t>
            </a:r>
            <a:r>
              <a:rPr lang="en-US" altLang="zh-CN" sz="16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智慧能源</a:t>
            </a:r>
            <a:r>
              <a:rPr lang="en-US" altLang="zh-CN" sz="16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元宇宙</a:t>
            </a:r>
            <a:r>
              <a:rPr lang="en-US" altLang="zh-CN" sz="16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智慧空间</a:t>
            </a:r>
            <a:r>
              <a:rPr lang="en-US" altLang="zh-CN" sz="16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rPr>
              <a:t>智能制造</a:t>
            </a:r>
            <a:endParaRPr lang="zh-CN" altLang="en-US" sz="1600">
              <a:solidFill>
                <a:schemeClr val="bg2">
                  <a:lumMod val="1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32" name="直角三角形 31"/>
          <p:cNvSpPr/>
          <p:nvPr>
            <p:custDataLst>
              <p:tags r:id="rId7"/>
            </p:custDataLst>
          </p:nvPr>
        </p:nvSpPr>
        <p:spPr>
          <a:xfrm rot="8100000">
            <a:off x="5730875" y="3929380"/>
            <a:ext cx="154305" cy="154305"/>
          </a:xfrm>
          <a:prstGeom prst="rtTriangl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8"/>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 name="矩形 16"/>
          <p:cNvSpPr/>
          <p:nvPr>
            <p:custDataLst>
              <p:tags r:id="rId1"/>
            </p:custDataLst>
          </p:nvPr>
        </p:nvSpPr>
        <p:spPr>
          <a:xfrm>
            <a:off x="7962900" y="1416050"/>
            <a:ext cx="4017010" cy="5351145"/>
          </a:xfrm>
          <a:prstGeom prst="rect">
            <a:avLst/>
          </a:prstGeom>
          <a:solidFill>
            <a:srgbClr val="007ADD">
              <a:alpha val="10000"/>
            </a:srgbClr>
          </a:solidFill>
          <a:ln w="9525">
            <a:solidFill>
              <a:schemeClr val="tx1">
                <a:lumMod val="40000"/>
                <a:lumOff val="60000"/>
                <a:alpha val="2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normAutofit/>
          </a:bodyPr>
          <a:lstStyle/>
          <a:p>
            <a:pPr algn="ctr"/>
            <a:endParaRPr lang="zh-CN" altLang="en-US">
              <a:solidFill>
                <a:schemeClr val="bg1"/>
              </a:solidFill>
              <a:latin typeface="+mn-ea"/>
              <a:sym typeface="MiSans Normal" panose="00000500000000000000" charset="-122"/>
            </a:endParaRPr>
          </a:p>
        </p:txBody>
      </p:sp>
      <p:sp>
        <p:nvSpPr>
          <p:cNvPr id="5" name="矩形 4"/>
          <p:cNvSpPr/>
          <p:nvPr/>
        </p:nvSpPr>
        <p:spPr>
          <a:xfrm>
            <a:off x="262255" y="656590"/>
            <a:ext cx="10676255" cy="492760"/>
          </a:xfrm>
          <a:prstGeom prst="rect">
            <a:avLst/>
          </a:prstGeom>
        </p:spPr>
        <p:txBody>
          <a:bodyPr wrap="square">
            <a:noAutofit/>
          </a:bodyPr>
          <a:p>
            <a:pPr indent="0" algn="just">
              <a:lnSpc>
                <a:spcPct val="130000"/>
              </a:lnSpc>
              <a:buFont typeface="Arial" panose="020B0604020202020204" pitchFamily="34" charset="0"/>
              <a:buNone/>
            </a:pPr>
            <a:r>
              <a:rPr lang="zh-CN" sz="1600">
                <a:sym typeface="+mn-ea"/>
              </a:rPr>
              <a:t>领先的全场景金融IT整体解决方案供应商</a:t>
            </a:r>
            <a:endParaRPr lang="zh-CN" altLang="en-US" sz="1600">
              <a:solidFill>
                <a:schemeClr val="bg2">
                  <a:lumMod val="10000"/>
                </a:schemeClr>
              </a:solidFill>
              <a:latin typeface="+mj-lt"/>
              <a:ea typeface="+mj-ea"/>
            </a:endParaRPr>
          </a:p>
        </p:txBody>
      </p:sp>
      <p:sp>
        <p:nvSpPr>
          <p:cNvPr id="7" name="标题 6"/>
          <p:cNvSpPr>
            <a:spLocks noGrp="1"/>
          </p:cNvSpPr>
          <p:nvPr>
            <p:custDataLst>
              <p:tags r:id="rId2"/>
            </p:custDataLst>
          </p:nvPr>
        </p:nvSpPr>
        <p:spPr>
          <a:xfrm>
            <a:off x="262255" y="327660"/>
            <a:ext cx="10968990" cy="48895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algn="l">
              <a:spcBef>
                <a:spcPts val="0"/>
              </a:spcBef>
              <a:buClrTx/>
              <a:buSzTx/>
              <a:buFontTx/>
            </a:pPr>
            <a:r>
              <a:rPr kumimoji="1" lang="zh-CN" altLang="en-US" sz="2400" b="1" spc="0" smtClean="0">
                <a:solidFill>
                  <a:srgbClr val="0070C0"/>
                </a:solidFill>
                <a:latin typeface="微软雅黑" panose="020B0503020204020204" charset="-122"/>
                <a:ea typeface="微软雅黑" panose="020B0503020204020204" charset="-122"/>
                <a:cs typeface="+mn-cs"/>
              </a:rPr>
              <a:t>智慧金融</a:t>
            </a:r>
            <a:endParaRPr kumimoji="1" lang="zh-CN" altLang="en-US" sz="2400" b="1" spc="0" smtClean="0">
              <a:solidFill>
                <a:srgbClr val="0070C0"/>
              </a:solidFill>
              <a:latin typeface="微软雅黑" panose="020B0503020204020204" charset="-122"/>
              <a:ea typeface="微软雅黑" panose="020B0503020204020204" charset="-122"/>
              <a:cs typeface="+mn-cs"/>
            </a:endParaRPr>
          </a:p>
        </p:txBody>
      </p:sp>
      <p:sp>
        <p:nvSpPr>
          <p:cNvPr id="2" name="矩形 1"/>
          <p:cNvSpPr/>
          <p:nvPr>
            <p:custDataLst>
              <p:tags r:id="rId3"/>
            </p:custDataLst>
          </p:nvPr>
        </p:nvSpPr>
        <p:spPr>
          <a:xfrm>
            <a:off x="262255" y="1416050"/>
            <a:ext cx="3710940" cy="5351145"/>
          </a:xfrm>
          <a:prstGeom prst="rect">
            <a:avLst/>
          </a:prstGeom>
          <a:solidFill>
            <a:srgbClr val="007ADD">
              <a:alpha val="10000"/>
            </a:srgbClr>
          </a:solidFill>
          <a:ln w="9525">
            <a:solidFill>
              <a:schemeClr val="tx1">
                <a:lumMod val="40000"/>
                <a:lumOff val="60000"/>
                <a:alpha val="2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normAutofit/>
          </a:bodyPr>
          <a:lstStyle/>
          <a:p>
            <a:pPr algn="ctr"/>
            <a:endParaRPr lang="zh-CN" altLang="en-US">
              <a:solidFill>
                <a:schemeClr val="bg1"/>
              </a:solidFill>
              <a:latin typeface="+mn-ea"/>
              <a:sym typeface="MiSans Normal" panose="00000500000000000000" charset="-122"/>
            </a:endParaRPr>
          </a:p>
        </p:txBody>
      </p:sp>
      <p:sp>
        <p:nvSpPr>
          <p:cNvPr id="8" name="矩形 7"/>
          <p:cNvSpPr/>
          <p:nvPr>
            <p:custDataLst>
              <p:tags r:id="rId4"/>
            </p:custDataLst>
          </p:nvPr>
        </p:nvSpPr>
        <p:spPr>
          <a:xfrm>
            <a:off x="4161790" y="1416050"/>
            <a:ext cx="3613785" cy="5351145"/>
          </a:xfrm>
          <a:prstGeom prst="rect">
            <a:avLst/>
          </a:prstGeom>
          <a:solidFill>
            <a:srgbClr val="477AE8"/>
          </a:solidFill>
          <a:ln w="9525">
            <a:solidFill>
              <a:schemeClr val="accent2">
                <a:alpha val="5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normAutofit/>
          </a:bodyPr>
          <a:lstStyle/>
          <a:p>
            <a:pPr algn="ctr"/>
            <a:endParaRPr lang="zh-CN" altLang="en-US">
              <a:solidFill>
                <a:schemeClr val="bg1"/>
              </a:solidFill>
              <a:latin typeface="+mn-ea"/>
              <a:sym typeface="MiSans Normal" panose="00000500000000000000" charset="-122"/>
            </a:endParaRPr>
          </a:p>
        </p:txBody>
      </p:sp>
      <p:pic>
        <p:nvPicPr>
          <p:cNvPr id="4" name="图片 3" descr="女人在室内用现代电脑工作，特写镜头"/>
          <p:cNvPicPr>
            <a:picLocks noChangeAspect="1"/>
          </p:cNvPicPr>
          <p:nvPr>
            <p:custDataLst>
              <p:tags r:id="rId5"/>
            </p:custDataLst>
          </p:nvPr>
        </p:nvPicPr>
        <p:blipFill rotWithShape="1">
          <a:blip r:embed="rId6"/>
          <a:srcRect t="14271" b="14271"/>
          <a:stretch>
            <a:fillRect/>
          </a:stretch>
        </p:blipFill>
        <p:spPr>
          <a:xfrm>
            <a:off x="7956550" y="1405890"/>
            <a:ext cx="4002405" cy="1906270"/>
          </a:xfrm>
          <a:custGeom>
            <a:avLst/>
            <a:gdLst/>
            <a:ahLst/>
            <a:cxnLst>
              <a:cxn ang="3">
                <a:pos x="hc" y="t"/>
              </a:cxn>
              <a:cxn ang="cd2">
                <a:pos x="l" y="vc"/>
              </a:cxn>
              <a:cxn ang="cd4">
                <a:pos x="hc" y="b"/>
              </a:cxn>
              <a:cxn ang="0">
                <a:pos x="r" y="vc"/>
              </a:cxn>
            </a:cxnLst>
            <a:rect l="l" t="t" r="r" b="b"/>
            <a:pathLst>
              <a:path w="3402" h="2926">
                <a:moveTo>
                  <a:pt x="0" y="0"/>
                </a:moveTo>
                <a:lnTo>
                  <a:pt x="3402" y="0"/>
                </a:lnTo>
                <a:lnTo>
                  <a:pt x="3402" y="2926"/>
                </a:lnTo>
                <a:lnTo>
                  <a:pt x="0" y="2926"/>
                </a:lnTo>
                <a:lnTo>
                  <a:pt x="0" y="0"/>
                </a:lnTo>
                <a:close/>
              </a:path>
            </a:pathLst>
          </a:custGeom>
          <a:solidFill>
            <a:schemeClr val="accent3">
              <a:alpha val="15000"/>
            </a:schemeClr>
          </a:solidFill>
          <a:ln w="3175" cap="flat" cmpd="sng" algn="ctr">
            <a:solidFill>
              <a:schemeClr val="tx1">
                <a:lumMod val="40000"/>
                <a:lumOff val="60000"/>
                <a:alpha val="20000"/>
              </a:schemeClr>
            </a:solidFill>
            <a:prstDash val="solid"/>
            <a:round/>
            <a:headEnd type="none" w="med" len="med"/>
            <a:tailEnd type="none" w="med" len="med"/>
          </a:ln>
        </p:spPr>
      </p:pic>
      <p:pic>
        <p:nvPicPr>
          <p:cNvPr id="9" name="图片 8" descr="全球通讯,地球形,商务,座舱,互联网,球体,沟通"/>
          <p:cNvPicPr>
            <a:picLocks noChangeAspect="1"/>
          </p:cNvPicPr>
          <p:nvPr>
            <p:custDataLst>
              <p:tags r:id="rId7"/>
            </p:custDataLst>
          </p:nvPr>
        </p:nvPicPr>
        <p:blipFill rotWithShape="1">
          <a:blip r:embed="rId8"/>
          <a:srcRect l="16239" r="16239"/>
          <a:stretch>
            <a:fillRect/>
          </a:stretch>
        </p:blipFill>
        <p:spPr>
          <a:xfrm>
            <a:off x="4161790" y="1416050"/>
            <a:ext cx="3606165" cy="1906270"/>
          </a:xfrm>
          <a:custGeom>
            <a:avLst/>
            <a:gdLst/>
            <a:ahLst/>
            <a:cxnLst>
              <a:cxn ang="3">
                <a:pos x="hc" y="t"/>
              </a:cxn>
              <a:cxn ang="cd2">
                <a:pos x="l" y="vc"/>
              </a:cxn>
              <a:cxn ang="cd4">
                <a:pos x="hc" y="b"/>
              </a:cxn>
              <a:cxn ang="0">
                <a:pos x="r" y="vc"/>
              </a:cxn>
            </a:cxnLst>
            <a:rect l="l" t="t" r="r" b="b"/>
            <a:pathLst>
              <a:path w="3402" h="2926">
                <a:moveTo>
                  <a:pt x="0" y="0"/>
                </a:moveTo>
                <a:lnTo>
                  <a:pt x="3402" y="0"/>
                </a:lnTo>
                <a:lnTo>
                  <a:pt x="3402" y="2926"/>
                </a:lnTo>
                <a:lnTo>
                  <a:pt x="0" y="2926"/>
                </a:lnTo>
                <a:lnTo>
                  <a:pt x="0" y="0"/>
                </a:lnTo>
                <a:close/>
              </a:path>
            </a:pathLst>
          </a:custGeom>
          <a:solidFill>
            <a:schemeClr val="accent2">
              <a:alpha val="15000"/>
            </a:schemeClr>
          </a:solidFill>
          <a:ln w="3175" cmpd="sng">
            <a:solidFill>
              <a:schemeClr val="tx1">
                <a:lumMod val="40000"/>
                <a:lumOff val="60000"/>
                <a:alpha val="20000"/>
              </a:schemeClr>
            </a:solidFill>
          </a:ln>
        </p:spPr>
      </p:pic>
      <p:pic>
        <p:nvPicPr>
          <p:cNvPr id="10" name="图片 9" descr="一个人使用笔记本电脑，浏览网上银行的金融服务"/>
          <p:cNvPicPr>
            <a:picLocks noChangeAspect="1"/>
          </p:cNvPicPr>
          <p:nvPr>
            <p:custDataLst>
              <p:tags r:id="rId9"/>
            </p:custDataLst>
          </p:nvPr>
        </p:nvPicPr>
        <p:blipFill rotWithShape="1">
          <a:blip r:embed="rId10"/>
          <a:srcRect t="11465" b="11465"/>
          <a:stretch>
            <a:fillRect/>
          </a:stretch>
        </p:blipFill>
        <p:spPr>
          <a:xfrm>
            <a:off x="262255" y="1416050"/>
            <a:ext cx="3710940" cy="1906270"/>
          </a:xfrm>
          <a:custGeom>
            <a:avLst/>
            <a:gdLst/>
            <a:ahLst/>
            <a:cxnLst>
              <a:cxn ang="3">
                <a:pos x="hc" y="t"/>
              </a:cxn>
              <a:cxn ang="cd2">
                <a:pos x="l" y="vc"/>
              </a:cxn>
              <a:cxn ang="cd4">
                <a:pos x="hc" y="b"/>
              </a:cxn>
              <a:cxn ang="0">
                <a:pos x="r" y="vc"/>
              </a:cxn>
            </a:cxnLst>
            <a:rect l="l" t="t" r="r" b="b"/>
            <a:pathLst>
              <a:path w="3402" h="2926">
                <a:moveTo>
                  <a:pt x="0" y="0"/>
                </a:moveTo>
                <a:lnTo>
                  <a:pt x="3402" y="0"/>
                </a:lnTo>
                <a:lnTo>
                  <a:pt x="3402" y="2926"/>
                </a:lnTo>
                <a:lnTo>
                  <a:pt x="0" y="2926"/>
                </a:lnTo>
                <a:lnTo>
                  <a:pt x="0" y="0"/>
                </a:lnTo>
                <a:close/>
              </a:path>
            </a:pathLst>
          </a:custGeom>
          <a:solidFill>
            <a:schemeClr val="accent1">
              <a:alpha val="15000"/>
            </a:schemeClr>
          </a:solidFill>
          <a:ln w="3175" cap="flat" cmpd="sng" algn="ctr">
            <a:solidFill>
              <a:schemeClr val="tx1">
                <a:lumMod val="40000"/>
                <a:lumOff val="60000"/>
                <a:alpha val="20000"/>
              </a:schemeClr>
            </a:solidFill>
            <a:prstDash val="solid"/>
            <a:round/>
            <a:headEnd type="none" w="med" len="med"/>
            <a:tailEnd type="none" w="med" len="med"/>
          </a:ln>
        </p:spPr>
      </p:pic>
      <p:sp>
        <p:nvSpPr>
          <p:cNvPr id="11" name="矩形 10"/>
          <p:cNvSpPr/>
          <p:nvPr>
            <p:custDataLst>
              <p:tags r:id="rId11"/>
            </p:custDataLst>
          </p:nvPr>
        </p:nvSpPr>
        <p:spPr>
          <a:xfrm>
            <a:off x="336349" y="3428684"/>
            <a:ext cx="2661071" cy="532750"/>
          </a:xfrm>
          <a:prstGeom prst="rect">
            <a:avLst/>
          </a:prstGeom>
          <a:noFill/>
        </p:spPr>
        <p:txBody>
          <a:bodyPr wrap="square" lIns="0" tIns="0" rIns="0" bIns="0" rtlCol="0" anchor="ctr" anchorCtr="0">
            <a:noAutofit/>
          </a:bodyPr>
          <a:lstStyle/>
          <a:p>
            <a:pPr>
              <a:spcBef>
                <a:spcPct val="0"/>
              </a:spcBef>
              <a:spcAft>
                <a:spcPct val="0"/>
              </a:spcAft>
            </a:pPr>
            <a:r>
              <a:rPr lang="zh-CN" altLang="en-US" sz="2000" b="1" dirty="0">
                <a:solidFill>
                  <a:srgbClr val="0070C0"/>
                </a:solidFill>
                <a:latin typeface="+mn-ea"/>
                <a:cs typeface="+mn-ea"/>
              </a:rPr>
              <a:t>银行金融</a:t>
            </a:r>
            <a:endParaRPr lang="zh-CN" altLang="en-US" sz="2000" b="1" dirty="0">
              <a:solidFill>
                <a:srgbClr val="0070C0"/>
              </a:solidFill>
              <a:latin typeface="+mn-ea"/>
              <a:cs typeface="+mn-ea"/>
            </a:endParaRPr>
          </a:p>
        </p:txBody>
      </p:sp>
      <p:sp>
        <p:nvSpPr>
          <p:cNvPr id="13" name="矩形 12"/>
          <p:cNvSpPr/>
          <p:nvPr>
            <p:custDataLst>
              <p:tags r:id="rId12"/>
            </p:custDataLst>
          </p:nvPr>
        </p:nvSpPr>
        <p:spPr>
          <a:xfrm>
            <a:off x="335280" y="3921760"/>
            <a:ext cx="3481705" cy="1835150"/>
          </a:xfrm>
          <a:prstGeom prst="rect">
            <a:avLst/>
          </a:prstGeom>
          <a:noFill/>
        </p:spPr>
        <p:txBody>
          <a:bodyPr wrap="square" lIns="0" tIns="0" rIns="0" bIns="0" rtlCol="0" anchor="t" anchorCtr="0">
            <a:noAutofit/>
          </a:bodyPr>
          <a:lstStyle/>
          <a:p>
            <a:pPr marL="285750" indent="-285750" algn="just">
              <a:lnSpc>
                <a:spcPct val="150000"/>
              </a:lnSpc>
              <a:spcBef>
                <a:spcPct val="0"/>
              </a:spcBef>
              <a:spcAft>
                <a:spcPct val="0"/>
              </a:spcAft>
              <a:buClr>
                <a:srgbClr val="4874CB"/>
              </a:buClr>
              <a:buFont typeface="Wingdings" panose="05000000000000000000" charset="0"/>
              <a:buChar char="n"/>
            </a:pPr>
            <a:r>
              <a:rPr lang="zh-CN" altLang="en-US" sz="1400" dirty="0">
                <a:solidFill>
                  <a:schemeClr val="tx1">
                    <a:lumMod val="85000"/>
                    <a:lumOff val="15000"/>
                  </a:schemeClr>
                </a:solidFill>
                <a:latin typeface="+mn-ea"/>
                <a:cs typeface="+mn-ea"/>
              </a:rPr>
              <a:t>全国金融行业市场覆盖率</a:t>
            </a:r>
            <a:r>
              <a:rPr kumimoji="1" lang="zh-CN" altLang="en-US" sz="1400" b="1" smtClean="0">
                <a:solidFill>
                  <a:srgbClr val="0070C0"/>
                </a:solidFill>
                <a:latin typeface="微软雅黑" panose="020B0503020204020204" charset="-122"/>
                <a:ea typeface="微软雅黑" panose="020B0503020204020204" charset="-122"/>
              </a:rPr>
              <a:t>超90%</a:t>
            </a:r>
            <a:r>
              <a:rPr lang="zh-CN" altLang="en-US" sz="1400" dirty="0">
                <a:solidFill>
                  <a:schemeClr val="tx1">
                    <a:lumMod val="85000"/>
                    <a:lumOff val="15000"/>
                  </a:schemeClr>
                </a:solidFill>
                <a:latin typeface="+mn-ea"/>
                <a:cs typeface="+mn-ea"/>
              </a:rPr>
              <a:t>；</a:t>
            </a:r>
            <a:endParaRPr lang="zh-CN" altLang="en-US" sz="1400" dirty="0">
              <a:solidFill>
                <a:schemeClr val="tx1">
                  <a:lumMod val="85000"/>
                  <a:lumOff val="15000"/>
                </a:schemeClr>
              </a:solidFill>
              <a:latin typeface="+mn-ea"/>
              <a:cs typeface="+mn-ea"/>
            </a:endParaRPr>
          </a:p>
          <a:p>
            <a:pPr marL="285750" indent="-285750" algn="just">
              <a:lnSpc>
                <a:spcPct val="150000"/>
              </a:lnSpc>
              <a:spcBef>
                <a:spcPct val="0"/>
              </a:spcBef>
              <a:spcAft>
                <a:spcPct val="0"/>
              </a:spcAft>
              <a:buClr>
                <a:srgbClr val="4874CB"/>
              </a:buClr>
              <a:buFont typeface="Wingdings" panose="05000000000000000000" charset="0"/>
              <a:buChar char="n"/>
            </a:pPr>
            <a:r>
              <a:rPr lang="zh-CN" altLang="en-US" sz="1400" dirty="0">
                <a:solidFill>
                  <a:schemeClr val="tx1">
                    <a:lumMod val="85000"/>
                    <a:lumOff val="15000"/>
                  </a:schemeClr>
                </a:solidFill>
                <a:latin typeface="+mn-ea"/>
                <a:cs typeface="+mn-ea"/>
              </a:rPr>
              <a:t>工农中建交邮六大国有银行主流供应商；</a:t>
            </a:r>
            <a:endParaRPr lang="zh-CN" altLang="en-US" sz="1400" dirty="0">
              <a:solidFill>
                <a:schemeClr val="tx1">
                  <a:lumMod val="85000"/>
                  <a:lumOff val="15000"/>
                </a:schemeClr>
              </a:solidFill>
              <a:latin typeface="+mn-ea"/>
              <a:cs typeface="+mn-ea"/>
            </a:endParaRPr>
          </a:p>
          <a:p>
            <a:pPr marL="285750" indent="-285750" algn="just">
              <a:lnSpc>
                <a:spcPct val="150000"/>
              </a:lnSpc>
              <a:spcBef>
                <a:spcPct val="0"/>
              </a:spcBef>
              <a:spcAft>
                <a:spcPct val="0"/>
              </a:spcAft>
              <a:buClr>
                <a:srgbClr val="4874CB"/>
              </a:buClr>
              <a:buFont typeface="Wingdings" panose="05000000000000000000" charset="0"/>
              <a:buChar char="n"/>
            </a:pPr>
            <a:r>
              <a:rPr lang="zh-CN" altLang="en-US" sz="1400" dirty="0">
                <a:solidFill>
                  <a:schemeClr val="tx1">
                    <a:lumMod val="85000"/>
                    <a:lumOff val="15000"/>
                  </a:schemeClr>
                </a:solidFill>
                <a:latin typeface="+mn-ea"/>
                <a:cs typeface="+mn-ea"/>
              </a:rPr>
              <a:t>服务</a:t>
            </a:r>
            <a:r>
              <a:rPr kumimoji="1" lang="zh-CN" altLang="en-US" sz="1400" b="1" smtClean="0">
                <a:solidFill>
                  <a:srgbClr val="0070C0"/>
                </a:solidFill>
                <a:latin typeface="微软雅黑" panose="020B0503020204020204" charset="-122"/>
                <a:ea typeface="微软雅黑" panose="020B0503020204020204" charset="-122"/>
              </a:rPr>
              <a:t>30万+</a:t>
            </a:r>
            <a:r>
              <a:rPr lang="zh-CN" altLang="en-US" sz="1400" dirty="0">
                <a:solidFill>
                  <a:schemeClr val="tx1">
                    <a:lumMod val="85000"/>
                    <a:lumOff val="15000"/>
                  </a:schemeClr>
                </a:solidFill>
                <a:latin typeface="+mn-ea"/>
                <a:cs typeface="+mn-ea"/>
              </a:rPr>
              <a:t>家银行/保险/证券营业厅,全面支撑银行系统</a:t>
            </a:r>
            <a:r>
              <a:rPr kumimoji="1" lang="zh-CN" altLang="en-US" sz="1400" b="1" smtClean="0">
                <a:solidFill>
                  <a:srgbClr val="0070C0"/>
                </a:solidFill>
                <a:latin typeface="微软雅黑" panose="020B0503020204020204" charset="-122"/>
                <a:ea typeface="微软雅黑" panose="020B0503020204020204" charset="-122"/>
              </a:rPr>
              <a:t>1000万+</a:t>
            </a:r>
            <a:r>
              <a:rPr lang="zh-CN" altLang="en-US" sz="1400" dirty="0">
                <a:solidFill>
                  <a:schemeClr val="tx1">
                    <a:lumMod val="85000"/>
                    <a:lumOff val="15000"/>
                  </a:schemeClr>
                </a:solidFill>
                <a:latin typeface="+mn-ea"/>
                <a:cs typeface="+mn-ea"/>
              </a:rPr>
              <a:t>在网设备；</a:t>
            </a:r>
            <a:endParaRPr lang="zh-CN" altLang="en-US" sz="1400" dirty="0">
              <a:solidFill>
                <a:schemeClr val="tx1">
                  <a:lumMod val="85000"/>
                  <a:lumOff val="15000"/>
                </a:schemeClr>
              </a:solidFill>
              <a:latin typeface="+mn-ea"/>
              <a:cs typeface="+mn-ea"/>
            </a:endParaRPr>
          </a:p>
          <a:p>
            <a:pPr marL="285750" indent="-285750" algn="just">
              <a:lnSpc>
                <a:spcPct val="150000"/>
              </a:lnSpc>
              <a:spcBef>
                <a:spcPct val="0"/>
              </a:spcBef>
              <a:spcAft>
                <a:spcPct val="0"/>
              </a:spcAft>
              <a:buClr>
                <a:srgbClr val="4874CB"/>
              </a:buClr>
              <a:buFont typeface="Wingdings" panose="05000000000000000000" charset="0"/>
              <a:buChar char="n"/>
            </a:pPr>
            <a:r>
              <a:rPr lang="zh-CN" altLang="en-US" sz="1400" dirty="0">
                <a:solidFill>
                  <a:schemeClr val="tx1">
                    <a:lumMod val="85000"/>
                    <a:lumOff val="15000"/>
                  </a:schemeClr>
                </a:solidFill>
                <a:latin typeface="+mn-ea"/>
                <a:cs typeface="+mn-ea"/>
              </a:rPr>
              <a:t>助力建行、交行、邮储、国寿、人保、招商证券、国泰海通证券等上百家全国与地方性银行、保险、证券公司进行信创改造。</a:t>
            </a:r>
            <a:endParaRPr lang="zh-CN" altLang="en-US" sz="1400" dirty="0">
              <a:solidFill>
                <a:schemeClr val="tx1">
                  <a:lumMod val="85000"/>
                  <a:lumOff val="15000"/>
                </a:schemeClr>
              </a:solidFill>
              <a:latin typeface="+mn-ea"/>
              <a:cs typeface="+mn-ea"/>
            </a:endParaRPr>
          </a:p>
          <a:p>
            <a:pPr algn="just">
              <a:lnSpc>
                <a:spcPct val="150000"/>
              </a:lnSpc>
              <a:spcBef>
                <a:spcPct val="0"/>
              </a:spcBef>
              <a:spcAft>
                <a:spcPct val="0"/>
              </a:spcAft>
            </a:pPr>
            <a:endParaRPr lang="zh-CN" altLang="en-US" sz="1400" dirty="0">
              <a:solidFill>
                <a:schemeClr val="tx1">
                  <a:lumMod val="85000"/>
                  <a:lumOff val="15000"/>
                </a:schemeClr>
              </a:solidFill>
              <a:latin typeface="+mn-ea"/>
              <a:cs typeface="+mn-ea"/>
            </a:endParaRPr>
          </a:p>
        </p:txBody>
      </p:sp>
      <p:sp>
        <p:nvSpPr>
          <p:cNvPr id="14" name="矩形 13"/>
          <p:cNvSpPr/>
          <p:nvPr>
            <p:custDataLst>
              <p:tags r:id="rId13"/>
            </p:custDataLst>
          </p:nvPr>
        </p:nvSpPr>
        <p:spPr>
          <a:xfrm>
            <a:off x="4290695" y="3437890"/>
            <a:ext cx="2912745" cy="483870"/>
          </a:xfrm>
          <a:prstGeom prst="rect">
            <a:avLst/>
          </a:prstGeom>
          <a:noFill/>
        </p:spPr>
        <p:txBody>
          <a:bodyPr wrap="square" lIns="0" tIns="0" rIns="0" bIns="0" rtlCol="0" anchor="ctr" anchorCtr="0">
            <a:noAutofit/>
          </a:bodyPr>
          <a:lstStyle/>
          <a:p>
            <a:pPr algn="l">
              <a:buClrTx/>
              <a:buSzTx/>
              <a:buFontTx/>
            </a:pPr>
            <a:r>
              <a:rPr lang="zh-CN" altLang="en-US" sz="2000" b="1" dirty="0">
                <a:solidFill>
                  <a:schemeClr val="bg1"/>
                </a:solidFill>
                <a:latin typeface="+mn-ea"/>
                <a:cs typeface="+mn-ea"/>
              </a:rPr>
              <a:t>跨境金融及普惠金融</a:t>
            </a:r>
            <a:endParaRPr lang="zh-CN" altLang="en-US" sz="2000" b="1" dirty="0">
              <a:solidFill>
                <a:schemeClr val="bg1"/>
              </a:solidFill>
              <a:latin typeface="+mn-ea"/>
              <a:cs typeface="+mn-ea"/>
            </a:endParaRPr>
          </a:p>
        </p:txBody>
      </p:sp>
      <p:sp>
        <p:nvSpPr>
          <p:cNvPr id="15" name="矩形 14"/>
          <p:cNvSpPr/>
          <p:nvPr>
            <p:custDataLst>
              <p:tags r:id="rId14"/>
            </p:custDataLst>
          </p:nvPr>
        </p:nvSpPr>
        <p:spPr>
          <a:xfrm>
            <a:off x="4290695" y="3966845"/>
            <a:ext cx="3354705" cy="1835150"/>
          </a:xfrm>
          <a:prstGeom prst="rect">
            <a:avLst/>
          </a:prstGeom>
          <a:noFill/>
        </p:spPr>
        <p:txBody>
          <a:bodyPr wrap="square" lIns="0" tIns="0" rIns="0" bIns="0" rtlCol="0" anchor="t" anchorCtr="0">
            <a:noAutofit/>
          </a:bodyPr>
          <a:lstStyle/>
          <a:p>
            <a:pPr marL="285750" indent="-285750" algn="just">
              <a:lnSpc>
                <a:spcPct val="150000"/>
              </a:lnSpc>
              <a:buClr>
                <a:srgbClr val="FFFFFF"/>
              </a:buClr>
              <a:buSzTx/>
              <a:buFont typeface="Wingdings" panose="05000000000000000000" charset="0"/>
              <a:buChar char="n"/>
            </a:pPr>
            <a:r>
              <a:rPr lang="zh-CN" altLang="en-US" sz="1400" b="1" dirty="0">
                <a:solidFill>
                  <a:schemeClr val="bg1"/>
                </a:solidFill>
                <a:latin typeface="+mn-ea"/>
                <a:cs typeface="+mn-ea"/>
              </a:rPr>
              <a:t>连续六年</a:t>
            </a:r>
            <a:r>
              <a:rPr lang="zh-CN" altLang="en-US" sz="1400" dirty="0">
                <a:solidFill>
                  <a:schemeClr val="bg1"/>
                </a:solidFill>
                <a:latin typeface="+mn-ea"/>
                <a:cs typeface="+mn-ea"/>
              </a:rPr>
              <a:t>跻身全球支付终端出货量前列，金融科技市场主流供应商；</a:t>
            </a:r>
            <a:endParaRPr lang="zh-CN" altLang="en-US" sz="1400" dirty="0">
              <a:solidFill>
                <a:schemeClr val="bg1"/>
              </a:solidFill>
              <a:latin typeface="+mn-ea"/>
              <a:cs typeface="+mn-ea"/>
            </a:endParaRPr>
          </a:p>
          <a:p>
            <a:pPr marL="285750" indent="-285750" algn="just">
              <a:lnSpc>
                <a:spcPct val="150000"/>
              </a:lnSpc>
              <a:buClr>
                <a:srgbClr val="FFFFFF"/>
              </a:buClr>
              <a:buSzTx/>
              <a:buFont typeface="Wingdings" panose="05000000000000000000" charset="0"/>
              <a:buChar char="n"/>
            </a:pPr>
            <a:r>
              <a:rPr lang="zh-CN" altLang="en-US" sz="1400" dirty="0">
                <a:solidFill>
                  <a:schemeClr val="bg1"/>
                </a:solidFill>
                <a:latin typeface="+mn-ea"/>
                <a:cs typeface="+mn-ea"/>
              </a:rPr>
              <a:t>支付类产品覆盖全球</a:t>
            </a:r>
            <a:r>
              <a:rPr lang="zh-CN" altLang="en-US" sz="1400" b="1" dirty="0">
                <a:solidFill>
                  <a:schemeClr val="bg1"/>
                </a:solidFill>
                <a:latin typeface="+mn-ea"/>
                <a:cs typeface="+mn-ea"/>
              </a:rPr>
              <a:t>60+</a:t>
            </a:r>
            <a:r>
              <a:rPr lang="zh-CN" altLang="en-US" sz="1400" dirty="0">
                <a:solidFill>
                  <a:schemeClr val="bg1"/>
                </a:solidFill>
                <a:latin typeface="+mn-ea"/>
                <a:cs typeface="+mn-ea"/>
              </a:rPr>
              <a:t>国家和地区，深度合作全国数十家金融机构；</a:t>
            </a:r>
            <a:endParaRPr lang="zh-CN" altLang="en-US" sz="1400" dirty="0">
              <a:solidFill>
                <a:schemeClr val="bg1"/>
              </a:solidFill>
              <a:latin typeface="+mn-ea"/>
              <a:cs typeface="+mn-ea"/>
            </a:endParaRPr>
          </a:p>
          <a:p>
            <a:pPr marL="285750" indent="-285750" algn="just">
              <a:lnSpc>
                <a:spcPct val="150000"/>
              </a:lnSpc>
              <a:buClr>
                <a:srgbClr val="FFFFFF"/>
              </a:buClr>
              <a:buSzTx/>
              <a:buFont typeface="Wingdings" panose="05000000000000000000" charset="0"/>
              <a:buChar char="n"/>
            </a:pPr>
            <a:r>
              <a:rPr lang="zh-CN" altLang="en-US" sz="1400" dirty="0">
                <a:solidFill>
                  <a:schemeClr val="bg1"/>
                </a:solidFill>
                <a:latin typeface="+mn-ea"/>
                <a:cs typeface="+mn-ea"/>
              </a:rPr>
              <a:t>构建场景金融生态体系，是领先的数字人民币方案建设供应商、乡村振兴助农金融终端供应商、跨境金融方案提供商。</a:t>
            </a:r>
            <a:endParaRPr lang="zh-CN" altLang="en-US" sz="1400" dirty="0">
              <a:solidFill>
                <a:schemeClr val="bg1"/>
              </a:solidFill>
              <a:latin typeface="+mn-ea"/>
              <a:cs typeface="+mn-ea"/>
            </a:endParaRPr>
          </a:p>
          <a:p>
            <a:pPr algn="just">
              <a:lnSpc>
                <a:spcPct val="150000"/>
              </a:lnSpc>
              <a:spcBef>
                <a:spcPct val="0"/>
              </a:spcBef>
              <a:spcAft>
                <a:spcPct val="0"/>
              </a:spcAft>
            </a:pPr>
            <a:endParaRPr lang="zh-CN" altLang="en-US" sz="1400" dirty="0">
              <a:solidFill>
                <a:schemeClr val="bg1"/>
              </a:solidFill>
              <a:latin typeface="+mn-ea"/>
              <a:cs typeface="+mn-ea"/>
            </a:endParaRPr>
          </a:p>
        </p:txBody>
      </p:sp>
      <p:sp>
        <p:nvSpPr>
          <p:cNvPr id="16" name="矩形 15"/>
          <p:cNvSpPr/>
          <p:nvPr>
            <p:custDataLst>
              <p:tags r:id="rId15"/>
            </p:custDataLst>
          </p:nvPr>
        </p:nvSpPr>
        <p:spPr>
          <a:xfrm>
            <a:off x="8120686" y="3433764"/>
            <a:ext cx="2657893" cy="532751"/>
          </a:xfrm>
          <a:prstGeom prst="rect">
            <a:avLst/>
          </a:prstGeom>
          <a:noFill/>
        </p:spPr>
        <p:txBody>
          <a:bodyPr wrap="square" lIns="0" tIns="0" rIns="0" bIns="0" rtlCol="0" anchor="ctr" anchorCtr="0">
            <a:noAutofit/>
          </a:bodyPr>
          <a:lstStyle/>
          <a:p>
            <a:pPr algn="l">
              <a:buClrTx/>
              <a:buSzTx/>
              <a:buFontTx/>
            </a:pPr>
            <a:r>
              <a:rPr lang="zh-CN" altLang="en-US" sz="2000" b="1" dirty="0">
                <a:solidFill>
                  <a:srgbClr val="0070C0"/>
                </a:solidFill>
                <a:latin typeface="+mn-ea"/>
                <a:cs typeface="+mn-ea"/>
              </a:rPr>
              <a:t>金融可信</a:t>
            </a:r>
            <a:r>
              <a:rPr lang="zh-CN" altLang="en-US" sz="2000" b="1" dirty="0">
                <a:solidFill>
                  <a:srgbClr val="0070C0"/>
                </a:solidFill>
                <a:latin typeface="+mn-ea"/>
                <a:cs typeface="+mn-ea"/>
              </a:rPr>
              <a:t>信发</a:t>
            </a:r>
            <a:endParaRPr lang="zh-CN" altLang="en-US" sz="2000" b="1" dirty="0">
              <a:solidFill>
                <a:srgbClr val="0070C0"/>
              </a:solidFill>
              <a:latin typeface="+mn-ea"/>
              <a:cs typeface="+mn-ea"/>
            </a:endParaRPr>
          </a:p>
        </p:txBody>
      </p:sp>
      <p:sp>
        <p:nvSpPr>
          <p:cNvPr id="18" name="矩形 17"/>
          <p:cNvSpPr/>
          <p:nvPr>
            <p:custDataLst>
              <p:tags r:id="rId16"/>
            </p:custDataLst>
          </p:nvPr>
        </p:nvSpPr>
        <p:spPr>
          <a:xfrm>
            <a:off x="8121015" y="3947160"/>
            <a:ext cx="3745865" cy="1835150"/>
          </a:xfrm>
          <a:prstGeom prst="rect">
            <a:avLst/>
          </a:prstGeom>
          <a:noFill/>
        </p:spPr>
        <p:txBody>
          <a:bodyPr wrap="square" lIns="0" tIns="0" rIns="0" bIns="0" rtlCol="0" anchor="t" anchorCtr="0">
            <a:noAutofit/>
          </a:bodyPr>
          <a:lstStyle/>
          <a:p>
            <a:pPr marL="285750" indent="-285750" algn="just">
              <a:lnSpc>
                <a:spcPct val="150000"/>
              </a:lnSpc>
              <a:buClr>
                <a:srgbClr val="4874CB"/>
              </a:buClr>
              <a:buSzTx/>
              <a:buFont typeface="Wingdings" panose="05000000000000000000" charset="0"/>
              <a:buChar char="n"/>
            </a:pPr>
            <a:r>
              <a:rPr lang="zh-CN" altLang="en-US" sz="1400" dirty="0">
                <a:solidFill>
                  <a:schemeClr val="tx1">
                    <a:lumMod val="85000"/>
                    <a:lumOff val="15000"/>
                  </a:schemeClr>
                </a:solidFill>
                <a:latin typeface="+mn-ea"/>
                <a:cs typeface="+mn-ea"/>
              </a:rPr>
              <a:t>金融行业信发产品</a:t>
            </a:r>
            <a:r>
              <a:rPr kumimoji="1" lang="zh-CN" altLang="en-US" sz="1400" b="1" smtClean="0">
                <a:solidFill>
                  <a:srgbClr val="0070C0"/>
                </a:solidFill>
                <a:latin typeface="微软雅黑" panose="020B0503020204020204" charset="-122"/>
                <a:ea typeface="微软雅黑" panose="020B0503020204020204" charset="-122"/>
              </a:rPr>
              <a:t>市场第一梯队</a:t>
            </a:r>
            <a:r>
              <a:rPr lang="zh-CN" altLang="en-US" sz="1400" dirty="0">
                <a:solidFill>
                  <a:schemeClr val="tx1">
                    <a:lumMod val="85000"/>
                    <a:lumOff val="15000"/>
                  </a:schemeClr>
                </a:solidFill>
                <a:latin typeface="+mn-ea"/>
                <a:cs typeface="+mn-ea"/>
              </a:rPr>
              <a:t>；</a:t>
            </a:r>
            <a:endParaRPr lang="zh-CN" altLang="en-US" sz="1400" dirty="0">
              <a:solidFill>
                <a:schemeClr val="tx1">
                  <a:lumMod val="85000"/>
                  <a:lumOff val="15000"/>
                </a:schemeClr>
              </a:solidFill>
              <a:latin typeface="+mn-ea"/>
              <a:cs typeface="+mn-ea"/>
            </a:endParaRPr>
          </a:p>
          <a:p>
            <a:pPr marL="285750" indent="-285750" algn="just">
              <a:lnSpc>
                <a:spcPct val="150000"/>
              </a:lnSpc>
              <a:buClr>
                <a:srgbClr val="4874CB"/>
              </a:buClr>
              <a:buSzTx/>
              <a:buFont typeface="Wingdings" panose="05000000000000000000" charset="0"/>
              <a:buChar char="n"/>
            </a:pPr>
            <a:r>
              <a:rPr lang="zh-CN" altLang="en-US" sz="1400" dirty="0">
                <a:solidFill>
                  <a:schemeClr val="tx1">
                    <a:lumMod val="85000"/>
                    <a:lumOff val="15000"/>
                  </a:schemeClr>
                </a:solidFill>
                <a:latin typeface="+mn-ea"/>
                <a:cs typeface="+mn-ea"/>
              </a:rPr>
              <a:t>提供从显示播放端到管理平台的整体解决方案，满足日常信息发布、营销互动等业务同时，做到</a:t>
            </a:r>
            <a:r>
              <a:rPr lang="en-US" altLang="zh-CN" sz="1400" dirty="0">
                <a:solidFill>
                  <a:schemeClr val="tx1">
                    <a:lumMod val="85000"/>
                    <a:lumOff val="15000"/>
                  </a:schemeClr>
                </a:solidFill>
                <a:latin typeface="+mn-ea"/>
                <a:cs typeface="+mn-ea"/>
              </a:rPr>
              <a:t>“</a:t>
            </a:r>
            <a:r>
              <a:rPr lang="zh-CN" altLang="en-US" sz="1400" dirty="0">
                <a:solidFill>
                  <a:schemeClr val="tx1">
                    <a:lumMod val="85000"/>
                    <a:lumOff val="15000"/>
                  </a:schemeClr>
                </a:solidFill>
                <a:latin typeface="+mn-ea"/>
                <a:cs typeface="+mn-ea"/>
              </a:rPr>
              <a:t>身份可管控</a:t>
            </a:r>
            <a:r>
              <a:rPr lang="en-US" altLang="zh-CN" sz="1400" dirty="0">
                <a:solidFill>
                  <a:schemeClr val="tx1">
                    <a:lumMod val="85000"/>
                    <a:lumOff val="15000"/>
                  </a:schemeClr>
                </a:solidFill>
                <a:latin typeface="+mn-ea"/>
                <a:cs typeface="+mn-ea"/>
              </a:rPr>
              <a:t>”</a:t>
            </a:r>
            <a:r>
              <a:rPr lang="zh-CN" altLang="en-US" sz="1400" dirty="0">
                <a:solidFill>
                  <a:schemeClr val="tx1">
                    <a:lumMod val="85000"/>
                    <a:lumOff val="15000"/>
                  </a:schemeClr>
                </a:solidFill>
                <a:latin typeface="+mn-ea"/>
                <a:cs typeface="+mn-ea"/>
              </a:rPr>
              <a:t>、</a:t>
            </a:r>
            <a:r>
              <a:rPr lang="en-US" altLang="zh-CN" sz="1400" dirty="0">
                <a:solidFill>
                  <a:schemeClr val="tx1">
                    <a:lumMod val="85000"/>
                    <a:lumOff val="15000"/>
                  </a:schemeClr>
                </a:solidFill>
                <a:latin typeface="+mn-ea"/>
                <a:cs typeface="+mn-ea"/>
              </a:rPr>
              <a:t>“</a:t>
            </a:r>
            <a:r>
              <a:rPr lang="zh-CN" altLang="en-US" sz="1400" dirty="0">
                <a:solidFill>
                  <a:schemeClr val="tx1">
                    <a:lumMod val="85000"/>
                    <a:lumOff val="15000"/>
                  </a:schemeClr>
                </a:solidFill>
                <a:latin typeface="+mn-ea"/>
                <a:cs typeface="+mn-ea"/>
              </a:rPr>
              <a:t>流程可追溯</a:t>
            </a:r>
            <a:r>
              <a:rPr lang="en-US" altLang="zh-CN" sz="1400" dirty="0">
                <a:solidFill>
                  <a:schemeClr val="tx1">
                    <a:lumMod val="85000"/>
                    <a:lumOff val="15000"/>
                  </a:schemeClr>
                </a:solidFill>
                <a:latin typeface="+mn-ea"/>
                <a:cs typeface="+mn-ea"/>
              </a:rPr>
              <a:t>”</a:t>
            </a:r>
            <a:r>
              <a:rPr lang="zh-CN" altLang="en-US" sz="1400" dirty="0">
                <a:solidFill>
                  <a:schemeClr val="tx1">
                    <a:lumMod val="85000"/>
                    <a:lumOff val="15000"/>
                  </a:schemeClr>
                </a:solidFill>
                <a:latin typeface="+mn-ea"/>
                <a:cs typeface="+mn-ea"/>
              </a:rPr>
              <a:t>、</a:t>
            </a:r>
            <a:r>
              <a:rPr lang="en-US" altLang="zh-CN" sz="1400" dirty="0">
                <a:solidFill>
                  <a:schemeClr val="tx1">
                    <a:lumMod val="85000"/>
                    <a:lumOff val="15000"/>
                  </a:schemeClr>
                </a:solidFill>
                <a:latin typeface="+mn-ea"/>
                <a:cs typeface="+mn-ea"/>
              </a:rPr>
              <a:t>“</a:t>
            </a:r>
            <a:r>
              <a:rPr lang="zh-CN" altLang="en-US" sz="1400" dirty="0">
                <a:solidFill>
                  <a:schemeClr val="tx1">
                    <a:lumMod val="85000"/>
                    <a:lumOff val="15000"/>
                  </a:schemeClr>
                </a:solidFill>
                <a:latin typeface="+mn-ea"/>
                <a:cs typeface="+mn-ea"/>
              </a:rPr>
              <a:t>异常可阻断</a:t>
            </a:r>
            <a:r>
              <a:rPr lang="en-US" altLang="zh-CN" sz="1400" dirty="0">
                <a:solidFill>
                  <a:schemeClr val="tx1">
                    <a:lumMod val="85000"/>
                    <a:lumOff val="15000"/>
                  </a:schemeClr>
                </a:solidFill>
                <a:latin typeface="+mn-ea"/>
                <a:cs typeface="+mn-ea"/>
              </a:rPr>
              <a:t>”</a:t>
            </a:r>
            <a:r>
              <a:rPr lang="zh-CN" altLang="en-US" sz="1400" dirty="0">
                <a:solidFill>
                  <a:schemeClr val="tx1">
                    <a:lumMod val="85000"/>
                    <a:lumOff val="15000"/>
                  </a:schemeClr>
                </a:solidFill>
                <a:latin typeface="+mn-ea"/>
                <a:cs typeface="+mn-ea"/>
              </a:rPr>
              <a:t>。</a:t>
            </a:r>
            <a:endParaRPr lang="zh-CN" altLang="en-US" sz="1400" dirty="0">
              <a:solidFill>
                <a:schemeClr val="tx1">
                  <a:lumMod val="85000"/>
                  <a:lumOff val="15000"/>
                </a:schemeClr>
              </a:solidFill>
              <a:latin typeface="+mn-ea"/>
              <a:cs typeface="+mn-ea"/>
            </a:endParaRPr>
          </a:p>
          <a:p>
            <a:pPr marL="285750" indent="-285750" algn="just">
              <a:lnSpc>
                <a:spcPct val="150000"/>
              </a:lnSpc>
              <a:buClr>
                <a:srgbClr val="4874CB"/>
              </a:buClr>
              <a:buSzTx/>
              <a:buFont typeface="Wingdings" panose="05000000000000000000" charset="0"/>
              <a:buChar char="n"/>
            </a:pPr>
            <a:r>
              <a:rPr lang="zh-CN" altLang="en-US" sz="1400" dirty="0">
                <a:solidFill>
                  <a:schemeClr val="tx1">
                    <a:lumMod val="85000"/>
                    <a:lumOff val="15000"/>
                  </a:schemeClr>
                </a:solidFill>
                <a:latin typeface="+mn-ea"/>
                <a:cs typeface="+mn-ea"/>
              </a:rPr>
              <a:t>服务中国六大国有及数十家股份制银行、移动及保险营业厅，覆盖</a:t>
            </a:r>
            <a:r>
              <a:rPr kumimoji="1" lang="zh-CN" altLang="en-US" sz="1400" b="1" smtClean="0">
                <a:solidFill>
                  <a:srgbClr val="0070C0"/>
                </a:solidFill>
                <a:latin typeface="微软雅黑" panose="020B0503020204020204" charset="-122"/>
                <a:ea typeface="微软雅黑" panose="020B0503020204020204" charset="-122"/>
              </a:rPr>
              <a:t>32个</a:t>
            </a:r>
            <a:r>
              <a:rPr lang="zh-CN" altLang="en-US" sz="1400" dirty="0">
                <a:solidFill>
                  <a:schemeClr val="tx1">
                    <a:lumMod val="85000"/>
                    <a:lumOff val="15000"/>
                  </a:schemeClr>
                </a:solidFill>
                <a:latin typeface="+mn-ea"/>
                <a:cs typeface="+mn-ea"/>
              </a:rPr>
              <a:t>省份，约</a:t>
            </a:r>
            <a:r>
              <a:rPr kumimoji="1" lang="zh-CN" altLang="en-US" sz="1400" b="1" smtClean="0">
                <a:solidFill>
                  <a:srgbClr val="0070C0"/>
                </a:solidFill>
                <a:latin typeface="微软雅黑" panose="020B0503020204020204" charset="-122"/>
                <a:ea typeface="微软雅黑" panose="020B0503020204020204" charset="-122"/>
              </a:rPr>
              <a:t>8万</a:t>
            </a:r>
            <a:r>
              <a:rPr kumimoji="1" lang="en-US" altLang="zh-CN" sz="1400" b="1" smtClean="0">
                <a:solidFill>
                  <a:srgbClr val="0070C0"/>
                </a:solidFill>
                <a:latin typeface="微软雅黑" panose="020B0503020204020204" charset="-122"/>
                <a:ea typeface="微软雅黑" panose="020B0503020204020204" charset="-122"/>
              </a:rPr>
              <a:t>+</a:t>
            </a:r>
            <a:r>
              <a:rPr lang="zh-CN" altLang="en-US" sz="1400" dirty="0">
                <a:solidFill>
                  <a:schemeClr val="tx1">
                    <a:lumMod val="85000"/>
                    <a:lumOff val="15000"/>
                  </a:schemeClr>
                </a:solidFill>
                <a:latin typeface="+mn-ea"/>
                <a:cs typeface="+mn-ea"/>
              </a:rPr>
              <a:t>网点。</a:t>
            </a:r>
            <a:endParaRPr lang="zh-CN" altLang="en-US" sz="1400" dirty="0">
              <a:solidFill>
                <a:schemeClr val="tx1">
                  <a:lumMod val="85000"/>
                  <a:lumOff val="15000"/>
                </a:schemeClr>
              </a:solidFill>
              <a:latin typeface="+mn-ea"/>
              <a:cs typeface="+mn-ea"/>
            </a:endParaRPr>
          </a:p>
          <a:p>
            <a:pPr marL="285750" indent="-285750" algn="just">
              <a:lnSpc>
                <a:spcPct val="150000"/>
              </a:lnSpc>
              <a:buClr>
                <a:srgbClr val="4874CB"/>
              </a:buClr>
              <a:buSzTx/>
              <a:buFont typeface="Wingdings" panose="05000000000000000000" charset="0"/>
              <a:buChar char="n"/>
            </a:pPr>
            <a:endParaRPr lang="zh-CN" altLang="en-US" sz="1600">
              <a:solidFill>
                <a:schemeClr val="tx1">
                  <a:lumMod val="85000"/>
                  <a:lumOff val="15000"/>
                </a:schemeClr>
              </a:solidFill>
              <a:latin typeface="+mn-ea"/>
              <a:cs typeface="+mn-ea"/>
            </a:endParaRPr>
          </a:p>
        </p:txBody>
      </p:sp>
    </p:spTree>
    <p:custDataLst>
      <p:tags r:id="rId17"/>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nvSpPr>
        <p:spPr>
          <a:xfrm>
            <a:off x="248920" y="694055"/>
            <a:ext cx="10676255" cy="390525"/>
          </a:xfrm>
          <a:prstGeom prst="rect">
            <a:avLst/>
          </a:prstGeom>
        </p:spPr>
        <p:txBody>
          <a:bodyPr wrap="square">
            <a:noAutofit/>
          </a:bodyPr>
          <a:p>
            <a:pPr indent="0" algn="just">
              <a:lnSpc>
                <a:spcPct val="130000"/>
              </a:lnSpc>
              <a:buFont typeface="Arial" panose="020B0604020202020204" pitchFamily="34" charset="0"/>
              <a:buNone/>
            </a:pPr>
            <a:r>
              <a:rPr lang="zh-CN" altLang="en-US" sz="1600">
                <a:solidFill>
                  <a:schemeClr val="bg2">
                    <a:lumMod val="10000"/>
                  </a:schemeClr>
                </a:solidFill>
                <a:latin typeface="+mj-lt"/>
                <a:ea typeface="+mj-ea"/>
              </a:rPr>
              <a:t>国内信创办公第一梯队</a:t>
            </a:r>
            <a:r>
              <a:rPr lang="zh-CN" altLang="en-US" sz="1600">
                <a:solidFill>
                  <a:schemeClr val="bg2">
                    <a:lumMod val="10000"/>
                  </a:schemeClr>
                </a:solidFill>
                <a:latin typeface="+mj-lt"/>
                <a:ea typeface="+mj-ea"/>
              </a:rPr>
              <a:t>厂商</a:t>
            </a:r>
            <a:endParaRPr lang="zh-CN" altLang="en-US" sz="1600">
              <a:solidFill>
                <a:schemeClr val="bg2">
                  <a:lumMod val="10000"/>
                </a:schemeClr>
              </a:solidFill>
              <a:latin typeface="+mj-lt"/>
              <a:ea typeface="+mj-ea"/>
            </a:endParaRPr>
          </a:p>
        </p:txBody>
      </p:sp>
      <p:sp>
        <p:nvSpPr>
          <p:cNvPr id="7" name="标题 6"/>
          <p:cNvSpPr>
            <a:spLocks noGrp="1"/>
          </p:cNvSpPr>
          <p:nvPr>
            <p:custDataLst>
              <p:tags r:id="rId1"/>
            </p:custDataLst>
          </p:nvPr>
        </p:nvSpPr>
        <p:spPr>
          <a:xfrm>
            <a:off x="248990" y="233750"/>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algn="l" eaLnBrk="0" hangingPunct="0">
              <a:spcBef>
                <a:spcPts val="0"/>
              </a:spcBef>
              <a:spcAft>
                <a:spcPts val="0"/>
              </a:spcAft>
              <a:buClrTx/>
              <a:buSzTx/>
              <a:buFontTx/>
              <a:defRPr/>
            </a:pPr>
            <a:r>
              <a:rPr kumimoji="1" lang="zh-CN" altLang="en-US" sz="2400" b="1" spc="0" smtClean="0">
                <a:solidFill>
                  <a:srgbClr val="0070C0"/>
                </a:solidFill>
                <a:latin typeface="微软雅黑" panose="020B0503020204020204" charset="-122"/>
                <a:ea typeface="微软雅黑" panose="020B0503020204020204" charset="-122"/>
                <a:cs typeface="+mn-cs"/>
              </a:rPr>
              <a:t>智慧</a:t>
            </a:r>
            <a:r>
              <a:rPr kumimoji="1" lang="zh-CN" altLang="en-US" sz="2400" b="1" spc="0" smtClean="0">
                <a:solidFill>
                  <a:srgbClr val="0070C0"/>
                </a:solidFill>
                <a:latin typeface="微软雅黑" panose="020B0503020204020204" charset="-122"/>
                <a:ea typeface="微软雅黑" panose="020B0503020204020204" charset="-122"/>
                <a:cs typeface="+mn-cs"/>
              </a:rPr>
              <a:t>办公</a:t>
            </a:r>
            <a:endParaRPr kumimoji="1" lang="zh-CN" altLang="en-US" sz="2400" b="1" spc="0" smtClean="0">
              <a:solidFill>
                <a:srgbClr val="0070C0"/>
              </a:solidFill>
              <a:latin typeface="微软雅黑" panose="020B0503020204020204" charset="-122"/>
              <a:ea typeface="微软雅黑" panose="020B0503020204020204" charset="-122"/>
              <a:cs typeface="+mn-cs"/>
            </a:endParaRPr>
          </a:p>
        </p:txBody>
      </p:sp>
      <p:sp>
        <p:nvSpPr>
          <p:cNvPr id="32" name="圆角矩形 106"/>
          <p:cNvSpPr/>
          <p:nvPr>
            <p:custDataLst>
              <p:tags r:id="rId2"/>
            </p:custDataLst>
          </p:nvPr>
        </p:nvSpPr>
        <p:spPr>
          <a:xfrm>
            <a:off x="296545" y="2299335"/>
            <a:ext cx="5346700" cy="4032250"/>
          </a:xfrm>
          <a:prstGeom prst="roundRect">
            <a:avLst>
              <a:gd name="adj" fmla="val 8465"/>
            </a:avLst>
          </a:prstGeom>
          <a:solidFill>
            <a:schemeClr val="accent1">
              <a:alpha val="9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285750" indent="-285750" algn="just" fontAlgn="auto">
              <a:lnSpc>
                <a:spcPct val="150000"/>
              </a:lnSpc>
              <a:buClr>
                <a:srgbClr val="4874CB"/>
              </a:buClr>
              <a:buSzTx/>
              <a:buFont typeface="Wingdings" panose="05000000000000000000" charset="0"/>
              <a:buChar char="n"/>
            </a:pPr>
            <a:endParaRPr lang="zh-CN" altLang="en-US" sz="1400" dirty="0">
              <a:solidFill>
                <a:schemeClr val="tx1">
                  <a:lumMod val="85000"/>
                  <a:lumOff val="15000"/>
                </a:schemeClr>
              </a:solidFill>
              <a:latin typeface="+mn-ea"/>
              <a:cs typeface="+mn-ea"/>
            </a:endParaRPr>
          </a:p>
        </p:txBody>
      </p:sp>
      <p:sp>
        <p:nvSpPr>
          <p:cNvPr id="9" name="矩形 8"/>
          <p:cNvSpPr/>
          <p:nvPr>
            <p:custDataLst>
              <p:tags r:id="rId3"/>
            </p:custDataLst>
          </p:nvPr>
        </p:nvSpPr>
        <p:spPr>
          <a:xfrm>
            <a:off x="1728470" y="3020060"/>
            <a:ext cx="2305685" cy="381635"/>
          </a:xfrm>
          <a:prstGeom prst="rect">
            <a:avLst/>
          </a:prstGeom>
          <a:noFill/>
        </p:spPr>
        <p:txBody>
          <a:bodyPr wrap="square" lIns="0" tIns="0" rIns="0" bIns="0" rtlCol="0" anchor="b" anchorCtr="0">
            <a:noAutofit/>
          </a:bodyPr>
          <a:lstStyle/>
          <a:p>
            <a:pPr algn="ctr">
              <a:spcBef>
                <a:spcPct val="0"/>
              </a:spcBef>
              <a:spcAft>
                <a:spcPct val="0"/>
              </a:spcAft>
            </a:pPr>
            <a:r>
              <a:rPr lang="zh-CN" altLang="en-US" sz="1800" b="1" dirty="0">
                <a:solidFill>
                  <a:schemeClr val="accent1"/>
                </a:solidFill>
                <a:latin typeface="+mn-ea"/>
                <a:cs typeface="+mn-ea"/>
              </a:rPr>
              <a:t>统一通信</a:t>
            </a:r>
            <a:endParaRPr lang="zh-CN" altLang="en-US" sz="2800" b="1" dirty="0">
              <a:solidFill>
                <a:schemeClr val="accent1"/>
              </a:solidFill>
              <a:latin typeface="+mn-ea"/>
              <a:cs typeface="+mn-ea"/>
            </a:endParaRPr>
          </a:p>
        </p:txBody>
      </p:sp>
      <p:pic>
        <p:nvPicPr>
          <p:cNvPr id="39" name="图片 38" descr="C:/Users/NYX/Downloads/7967204_广州城市天际线科技时尚未来道路公路.jpg7967204_广州城市天际线科技时尚未来道路公路"/>
          <p:cNvPicPr>
            <a:picLocks noChangeAspect="1"/>
          </p:cNvPicPr>
          <p:nvPr>
            <p:custDataLst>
              <p:tags r:id="rId4"/>
            </p:custDataLst>
          </p:nvPr>
        </p:nvPicPr>
        <p:blipFill>
          <a:blip r:embed="rId5"/>
          <a:srcRect l="22000" r="22000"/>
          <a:stretch>
            <a:fillRect/>
          </a:stretch>
        </p:blipFill>
        <p:spPr>
          <a:xfrm>
            <a:off x="2227580" y="1452880"/>
            <a:ext cx="1317625" cy="1317625"/>
          </a:xfrm>
          <a:custGeom>
            <a:avLst/>
            <a:gdLst>
              <a:gd name="connsiteX0" fmla="*/ 981734 w 1963468"/>
              <a:gd name="connsiteY0" fmla="*/ 0 h 1963468"/>
              <a:gd name="connsiteX1" fmla="*/ 1963468 w 1963468"/>
              <a:gd name="connsiteY1" fmla="*/ 981734 h 1963468"/>
              <a:gd name="connsiteX2" fmla="*/ 981734 w 1963468"/>
              <a:gd name="connsiteY2" fmla="*/ 1963468 h 1963468"/>
              <a:gd name="connsiteX3" fmla="*/ 0 w 1963468"/>
              <a:gd name="connsiteY3" fmla="*/ 981734 h 1963468"/>
              <a:gd name="connsiteX4" fmla="*/ 981734 w 1963468"/>
              <a:gd name="connsiteY4" fmla="*/ 0 h 196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3468" h="1963468">
                <a:moveTo>
                  <a:pt x="981734" y="0"/>
                </a:moveTo>
                <a:cubicBezTo>
                  <a:pt x="1523931" y="0"/>
                  <a:pt x="1963468" y="439537"/>
                  <a:pt x="1963468" y="981734"/>
                </a:cubicBezTo>
                <a:cubicBezTo>
                  <a:pt x="1963468" y="1523931"/>
                  <a:pt x="1523931" y="1963468"/>
                  <a:pt x="981734" y="1963468"/>
                </a:cubicBezTo>
                <a:cubicBezTo>
                  <a:pt x="439537" y="1963468"/>
                  <a:pt x="0" y="1523931"/>
                  <a:pt x="0" y="981734"/>
                </a:cubicBezTo>
                <a:cubicBezTo>
                  <a:pt x="0" y="439537"/>
                  <a:pt x="439537" y="0"/>
                  <a:pt x="981734" y="0"/>
                </a:cubicBezTo>
                <a:close/>
              </a:path>
            </a:pathLst>
          </a:custGeom>
          <a:ln w="3175" cap="flat" cmpd="sng" algn="ctr">
            <a:solidFill>
              <a:schemeClr val="tx1">
                <a:lumMod val="40000"/>
                <a:lumOff val="60000"/>
                <a:alpha val="20000"/>
              </a:schemeClr>
            </a:solidFill>
            <a:prstDash val="solid"/>
            <a:round/>
            <a:headEnd type="none" w="med" len="med"/>
            <a:tailEnd type="none" w="med" len="med"/>
          </a:ln>
        </p:spPr>
      </p:pic>
      <p:sp>
        <p:nvSpPr>
          <p:cNvPr id="40" name="圆角矩形 25"/>
          <p:cNvSpPr/>
          <p:nvPr>
            <p:custDataLst>
              <p:tags r:id="rId6"/>
            </p:custDataLst>
          </p:nvPr>
        </p:nvSpPr>
        <p:spPr>
          <a:xfrm>
            <a:off x="2678693" y="2512065"/>
            <a:ext cx="415917" cy="415917"/>
          </a:xfrm>
          <a:prstGeom prst="roundRect">
            <a:avLst>
              <a:gd name="adj" fmla="val 50000"/>
            </a:avLst>
          </a:prstGeom>
          <a:solidFill>
            <a:schemeClr val="accent1"/>
          </a:solidFill>
          <a:ln w="25400">
            <a:solidFill>
              <a:schemeClr val="lt1"/>
            </a:solidFill>
          </a:ln>
          <a:effectLst>
            <a:outerShdw blurRad="127000" dist="63500" dir="2700000" algn="tl" rotWithShape="0">
              <a:schemeClr val="accent1">
                <a:lumMod val="60000"/>
                <a:lumOff val="4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sym typeface="+mn-ea"/>
            </a:endParaRPr>
          </a:p>
        </p:txBody>
      </p:sp>
      <p:sp>
        <p:nvSpPr>
          <p:cNvPr id="41" name="任意多边形 26"/>
          <p:cNvSpPr>
            <a:spLocks noChangeAspect="1"/>
          </p:cNvSpPr>
          <p:nvPr>
            <p:custDataLst>
              <p:tags r:id="rId7"/>
            </p:custDataLst>
          </p:nvPr>
        </p:nvSpPr>
        <p:spPr>
          <a:xfrm rot="8100000">
            <a:off x="2753187" y="2599448"/>
            <a:ext cx="256772" cy="152229"/>
          </a:xfrm>
          <a:custGeom>
            <a:avLst/>
            <a:gdLst/>
            <a:ahLst/>
            <a:cxnLst>
              <a:cxn ang="3">
                <a:pos x="hc" y="t"/>
              </a:cxn>
              <a:cxn ang="cd2">
                <a:pos x="l" y="vc"/>
              </a:cxn>
              <a:cxn ang="cd4">
                <a:pos x="hc" y="b"/>
              </a:cxn>
              <a:cxn ang="0">
                <a:pos x="r" y="vc"/>
              </a:cxn>
            </a:cxnLst>
            <a:rect l="l" t="t" r="r" b="b"/>
            <a:pathLst>
              <a:path w="3516" h="1878">
                <a:moveTo>
                  <a:pt x="3018" y="0"/>
                </a:moveTo>
                <a:lnTo>
                  <a:pt x="3516" y="0"/>
                </a:lnTo>
                <a:lnTo>
                  <a:pt x="3516" y="1878"/>
                </a:lnTo>
                <a:lnTo>
                  <a:pt x="3018" y="1878"/>
                </a:lnTo>
                <a:lnTo>
                  <a:pt x="3018" y="499"/>
                </a:lnTo>
                <a:lnTo>
                  <a:pt x="0" y="499"/>
                </a:lnTo>
                <a:lnTo>
                  <a:pt x="0" y="1"/>
                </a:lnTo>
                <a:lnTo>
                  <a:pt x="3018" y="1"/>
                </a:lnTo>
                <a:lnTo>
                  <a:pt x="3018" y="0"/>
                </a:lnTo>
                <a:close/>
              </a:path>
            </a:pathLst>
          </a:custGeom>
          <a:solidFill>
            <a:schemeClr val="lt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solidFill>
                <a:schemeClr val="lt1"/>
              </a:solidFill>
            </a:endParaRPr>
          </a:p>
        </p:txBody>
      </p:sp>
      <p:sp>
        <p:nvSpPr>
          <p:cNvPr id="12" name="文本框 11"/>
          <p:cNvSpPr txBox="1"/>
          <p:nvPr/>
        </p:nvSpPr>
        <p:spPr>
          <a:xfrm>
            <a:off x="464820" y="3427095"/>
            <a:ext cx="5009515" cy="2676525"/>
          </a:xfrm>
          <a:prstGeom prst="rect">
            <a:avLst/>
          </a:prstGeom>
          <a:noFill/>
        </p:spPr>
        <p:txBody>
          <a:bodyPr wrap="square" rtlCol="0">
            <a:spAutoFit/>
          </a:bodyPr>
          <a:p>
            <a:pPr marL="285750" indent="-285750" algn="just" fontAlgn="auto">
              <a:lnSpc>
                <a:spcPct val="150000"/>
              </a:lnSpc>
              <a:buClr>
                <a:srgbClr val="4874CB"/>
              </a:buClr>
              <a:buSzTx/>
              <a:buFont typeface="Wingdings" panose="05000000000000000000" charset="0"/>
              <a:buChar char="n"/>
            </a:pPr>
            <a:r>
              <a:rPr lang="zh-CN" altLang="en-US" sz="1400" dirty="0">
                <a:solidFill>
                  <a:schemeClr val="tx1">
                    <a:lumMod val="85000"/>
                    <a:lumOff val="15000"/>
                  </a:schemeClr>
                </a:solidFill>
                <a:latin typeface="+mn-ea"/>
                <a:cs typeface="+mn-ea"/>
                <a:sym typeface="+mn-ea"/>
              </a:rPr>
              <a:t>国内信创统一通信解决方案</a:t>
            </a:r>
            <a:r>
              <a:rPr kumimoji="1" lang="zh-CN" altLang="en-US" sz="1400" b="1" smtClean="0">
                <a:solidFill>
                  <a:srgbClr val="0070C0"/>
                </a:solidFill>
                <a:latin typeface="微软雅黑" panose="020B0503020204020204" charset="-122"/>
                <a:ea typeface="微软雅黑" panose="020B0503020204020204" charset="-122"/>
                <a:sym typeface="+mn-ea"/>
              </a:rPr>
              <a:t>头部厂家</a:t>
            </a:r>
            <a:r>
              <a:rPr lang="zh-CN" altLang="en-US" sz="1400" dirty="0">
                <a:solidFill>
                  <a:schemeClr val="tx1">
                    <a:lumMod val="85000"/>
                    <a:lumOff val="15000"/>
                  </a:schemeClr>
                </a:solidFill>
                <a:latin typeface="+mn-ea"/>
                <a:cs typeface="+mn-ea"/>
                <a:sym typeface="+mn-ea"/>
              </a:rPr>
              <a:t>，从服务器、芯片到操作系统、数据库、中间件等，均实现国产化，全栈产品满足国产化要求；</a:t>
            </a:r>
            <a:endParaRPr lang="zh-CN" altLang="en-US" sz="1400" dirty="0">
              <a:solidFill>
                <a:schemeClr val="tx1">
                  <a:lumMod val="85000"/>
                  <a:lumOff val="15000"/>
                </a:schemeClr>
              </a:solidFill>
              <a:latin typeface="+mn-ea"/>
              <a:cs typeface="+mn-ea"/>
              <a:sym typeface="+mn-ea"/>
            </a:endParaRPr>
          </a:p>
          <a:p>
            <a:pPr marL="285750" indent="-285750" algn="just" fontAlgn="auto">
              <a:lnSpc>
                <a:spcPct val="150000"/>
              </a:lnSpc>
              <a:buClr>
                <a:srgbClr val="4874CB"/>
              </a:buClr>
              <a:buSzTx/>
              <a:buFont typeface="Wingdings" panose="05000000000000000000" charset="0"/>
              <a:buChar char="n"/>
            </a:pPr>
            <a:r>
              <a:rPr lang="zh-CN" altLang="en-US" sz="1400" dirty="0">
                <a:solidFill>
                  <a:schemeClr val="tx1">
                    <a:lumMod val="85000"/>
                    <a:lumOff val="15000"/>
                  </a:schemeClr>
                </a:solidFill>
                <a:latin typeface="+mn-ea"/>
                <a:cs typeface="+mn-ea"/>
                <a:sym typeface="+mn-ea"/>
              </a:rPr>
              <a:t>信创音视频产品连续中标</a:t>
            </a:r>
            <a:r>
              <a:rPr kumimoji="1" lang="zh-CN" altLang="en-US" sz="1400" b="1" smtClean="0">
                <a:solidFill>
                  <a:srgbClr val="0070C0"/>
                </a:solidFill>
                <a:latin typeface="微软雅黑" panose="020B0503020204020204" charset="-122"/>
                <a:ea typeface="微软雅黑" panose="020B0503020204020204" charset="-122"/>
                <a:sym typeface="+mn-ea"/>
              </a:rPr>
              <a:t>外交部等国家重要部委</a:t>
            </a:r>
            <a:r>
              <a:rPr lang="zh-CN" altLang="en-US" sz="1400" dirty="0">
                <a:solidFill>
                  <a:schemeClr val="tx1">
                    <a:lumMod val="85000"/>
                    <a:lumOff val="15000"/>
                  </a:schemeClr>
                </a:solidFill>
                <a:latin typeface="+mn-ea"/>
                <a:cs typeface="+mn-ea"/>
                <a:sym typeface="+mn-ea"/>
              </a:rPr>
              <a:t>，并推出了融合量子技术与</a:t>
            </a:r>
            <a:r>
              <a:rPr lang="en-US" altLang="zh-CN" sz="1400" dirty="0">
                <a:solidFill>
                  <a:schemeClr val="tx1">
                    <a:lumMod val="85000"/>
                    <a:lumOff val="15000"/>
                  </a:schemeClr>
                </a:solidFill>
                <a:latin typeface="+mn-ea"/>
                <a:cs typeface="+mn-ea"/>
                <a:sym typeface="+mn-ea"/>
              </a:rPr>
              <a:t>IP</a:t>
            </a:r>
            <a:r>
              <a:rPr lang="zh-CN" altLang="en-US" sz="1400" dirty="0">
                <a:solidFill>
                  <a:schemeClr val="tx1">
                    <a:lumMod val="85000"/>
                    <a:lumOff val="15000"/>
                  </a:schemeClr>
                </a:solidFill>
                <a:latin typeface="+mn-ea"/>
                <a:cs typeface="+mn-ea"/>
                <a:sym typeface="+mn-ea"/>
              </a:rPr>
              <a:t>通信功能的</a:t>
            </a:r>
            <a:r>
              <a:rPr kumimoji="1" lang="zh-CN" altLang="en-US" sz="1400" b="1" smtClean="0">
                <a:solidFill>
                  <a:srgbClr val="0070C0"/>
                </a:solidFill>
                <a:latin typeface="微软雅黑" panose="020B0503020204020204" charset="-122"/>
                <a:ea typeface="微软雅黑" panose="020B0503020204020204" charset="-122"/>
                <a:sym typeface="+mn-ea"/>
              </a:rPr>
              <a:t>量子话机</a:t>
            </a:r>
            <a:r>
              <a:rPr lang="zh-CN" altLang="en-US" sz="1400" dirty="0">
                <a:solidFill>
                  <a:schemeClr val="tx1">
                    <a:lumMod val="85000"/>
                    <a:lumOff val="15000"/>
                  </a:schemeClr>
                </a:solidFill>
                <a:latin typeface="+mn-ea"/>
                <a:cs typeface="+mn-ea"/>
                <a:sym typeface="+mn-ea"/>
              </a:rPr>
              <a:t>，为关键领域信息技术安全、自主、可控提供坚强支撑；</a:t>
            </a:r>
            <a:endParaRPr lang="zh-CN" altLang="en-US" sz="1400" dirty="0">
              <a:solidFill>
                <a:schemeClr val="tx1">
                  <a:lumMod val="85000"/>
                  <a:lumOff val="15000"/>
                </a:schemeClr>
              </a:solidFill>
              <a:latin typeface="+mn-ea"/>
              <a:cs typeface="+mn-ea"/>
              <a:sym typeface="+mn-ea"/>
            </a:endParaRPr>
          </a:p>
          <a:p>
            <a:pPr marL="285750" indent="-285750" algn="just" fontAlgn="auto">
              <a:lnSpc>
                <a:spcPct val="150000"/>
              </a:lnSpc>
              <a:buClr>
                <a:srgbClr val="4874CB"/>
              </a:buClr>
              <a:buSzTx/>
              <a:buFont typeface="Wingdings" panose="05000000000000000000" charset="0"/>
              <a:buChar char="n"/>
            </a:pPr>
            <a:r>
              <a:rPr lang="zh-CN" altLang="en-US" sz="1400" dirty="0">
                <a:solidFill>
                  <a:schemeClr val="tx1">
                    <a:lumMod val="85000"/>
                    <a:lumOff val="15000"/>
                  </a:schemeClr>
                </a:solidFill>
                <a:latin typeface="+mn-ea"/>
                <a:cs typeface="+mn-ea"/>
                <a:sym typeface="+mn-ea"/>
              </a:rPr>
              <a:t>服务超</a:t>
            </a:r>
            <a:r>
              <a:rPr kumimoji="1" lang="zh-CN" altLang="en-US" sz="1400" b="1" smtClean="0">
                <a:solidFill>
                  <a:srgbClr val="0070C0"/>
                </a:solidFill>
                <a:latin typeface="微软雅黑" panose="020B0503020204020204" charset="-122"/>
                <a:ea typeface="微软雅黑" panose="020B0503020204020204" charset="-122"/>
                <a:sym typeface="+mn-ea"/>
              </a:rPr>
              <a:t>50万+</a:t>
            </a:r>
            <a:r>
              <a:rPr lang="zh-CN" altLang="en-US" sz="1400" dirty="0">
                <a:solidFill>
                  <a:schemeClr val="tx1">
                    <a:lumMod val="85000"/>
                    <a:lumOff val="15000"/>
                  </a:schemeClr>
                </a:solidFill>
                <a:latin typeface="+mn-ea"/>
                <a:cs typeface="+mn-ea"/>
                <a:sym typeface="+mn-ea"/>
              </a:rPr>
              <a:t>政企客户，最大运行容量达30万线，最长运营时间超17年。</a:t>
            </a:r>
            <a:endParaRPr lang="zh-CN" altLang="en-US" dirty="0">
              <a:solidFill>
                <a:schemeClr val="tx1"/>
              </a:solidFill>
              <a:latin typeface="+mn-ea"/>
              <a:cs typeface="+mn-ea"/>
            </a:endParaRPr>
          </a:p>
        </p:txBody>
      </p:sp>
      <p:sp>
        <p:nvSpPr>
          <p:cNvPr id="13" name="圆角矩形 106"/>
          <p:cNvSpPr/>
          <p:nvPr>
            <p:custDataLst>
              <p:tags r:id="rId8"/>
            </p:custDataLst>
          </p:nvPr>
        </p:nvSpPr>
        <p:spPr>
          <a:xfrm>
            <a:off x="6090920" y="2299335"/>
            <a:ext cx="5346700" cy="4032250"/>
          </a:xfrm>
          <a:prstGeom prst="roundRect">
            <a:avLst>
              <a:gd name="adj" fmla="val 8465"/>
            </a:avLst>
          </a:prstGeom>
          <a:solidFill>
            <a:schemeClr val="accent1">
              <a:alpha val="9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285750" indent="-285750" algn="just" fontAlgn="auto">
              <a:lnSpc>
                <a:spcPct val="150000"/>
              </a:lnSpc>
              <a:buClr>
                <a:srgbClr val="4874CB"/>
              </a:buClr>
              <a:buSzTx/>
              <a:buFont typeface="Wingdings" panose="05000000000000000000" charset="0"/>
              <a:buChar char="n"/>
            </a:pPr>
            <a:endParaRPr lang="zh-CN" altLang="en-US" sz="1400" dirty="0">
              <a:solidFill>
                <a:schemeClr val="tx1">
                  <a:lumMod val="85000"/>
                  <a:lumOff val="15000"/>
                </a:schemeClr>
              </a:solidFill>
              <a:latin typeface="+mn-ea"/>
              <a:cs typeface="+mn-ea"/>
            </a:endParaRPr>
          </a:p>
        </p:txBody>
      </p:sp>
      <p:sp>
        <p:nvSpPr>
          <p:cNvPr id="14" name="矩形 13"/>
          <p:cNvSpPr/>
          <p:nvPr>
            <p:custDataLst>
              <p:tags r:id="rId9"/>
            </p:custDataLst>
          </p:nvPr>
        </p:nvSpPr>
        <p:spPr>
          <a:xfrm>
            <a:off x="7522845" y="3020060"/>
            <a:ext cx="2305685" cy="381635"/>
          </a:xfrm>
          <a:prstGeom prst="rect">
            <a:avLst/>
          </a:prstGeom>
          <a:noFill/>
        </p:spPr>
        <p:txBody>
          <a:bodyPr wrap="square" lIns="0" tIns="0" rIns="0" bIns="0" rtlCol="0" anchor="b" anchorCtr="0">
            <a:noAutofit/>
          </a:bodyPr>
          <a:lstStyle/>
          <a:p>
            <a:pPr algn="ctr">
              <a:spcBef>
                <a:spcPct val="0"/>
              </a:spcBef>
              <a:spcAft>
                <a:spcPct val="0"/>
              </a:spcAft>
            </a:pPr>
            <a:r>
              <a:rPr lang="zh-CN" altLang="en-US" sz="1800" b="1" dirty="0">
                <a:solidFill>
                  <a:schemeClr val="accent1"/>
                </a:solidFill>
                <a:latin typeface="+mn-ea"/>
                <a:cs typeface="+mn-ea"/>
              </a:rPr>
              <a:t>智慧政企</a:t>
            </a:r>
            <a:endParaRPr lang="zh-CN" altLang="en-US" sz="1800" b="1" dirty="0">
              <a:solidFill>
                <a:schemeClr val="accent1"/>
              </a:solidFill>
              <a:latin typeface="+mn-ea"/>
              <a:cs typeface="+mn-ea"/>
            </a:endParaRPr>
          </a:p>
        </p:txBody>
      </p:sp>
      <p:pic>
        <p:nvPicPr>
          <p:cNvPr id="15" name="图片 14" descr="白天共用办公区内部"/>
          <p:cNvPicPr>
            <a:picLocks noChangeAspect="1"/>
          </p:cNvPicPr>
          <p:nvPr>
            <p:custDataLst>
              <p:tags r:id="rId10"/>
            </p:custDataLst>
          </p:nvPr>
        </p:nvPicPr>
        <p:blipFill>
          <a:blip r:embed="rId11"/>
          <a:srcRect l="16747" r="16747"/>
          <a:stretch>
            <a:fillRect/>
          </a:stretch>
        </p:blipFill>
        <p:spPr>
          <a:xfrm>
            <a:off x="8021955" y="1452880"/>
            <a:ext cx="1317625" cy="1317625"/>
          </a:xfrm>
          <a:custGeom>
            <a:avLst/>
            <a:gdLst>
              <a:gd name="connsiteX0" fmla="*/ 981734 w 1963468"/>
              <a:gd name="connsiteY0" fmla="*/ 0 h 1963468"/>
              <a:gd name="connsiteX1" fmla="*/ 1963468 w 1963468"/>
              <a:gd name="connsiteY1" fmla="*/ 981734 h 1963468"/>
              <a:gd name="connsiteX2" fmla="*/ 981734 w 1963468"/>
              <a:gd name="connsiteY2" fmla="*/ 1963468 h 1963468"/>
              <a:gd name="connsiteX3" fmla="*/ 0 w 1963468"/>
              <a:gd name="connsiteY3" fmla="*/ 981734 h 1963468"/>
              <a:gd name="connsiteX4" fmla="*/ 981734 w 1963468"/>
              <a:gd name="connsiteY4" fmla="*/ 0 h 196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3468" h="1963468">
                <a:moveTo>
                  <a:pt x="981734" y="0"/>
                </a:moveTo>
                <a:cubicBezTo>
                  <a:pt x="1523931" y="0"/>
                  <a:pt x="1963468" y="439537"/>
                  <a:pt x="1963468" y="981734"/>
                </a:cubicBezTo>
                <a:cubicBezTo>
                  <a:pt x="1963468" y="1523931"/>
                  <a:pt x="1523931" y="1963468"/>
                  <a:pt x="981734" y="1963468"/>
                </a:cubicBezTo>
                <a:cubicBezTo>
                  <a:pt x="439537" y="1963468"/>
                  <a:pt x="0" y="1523931"/>
                  <a:pt x="0" y="981734"/>
                </a:cubicBezTo>
                <a:cubicBezTo>
                  <a:pt x="0" y="439537"/>
                  <a:pt x="439537" y="0"/>
                  <a:pt x="981734" y="0"/>
                </a:cubicBezTo>
                <a:close/>
              </a:path>
            </a:pathLst>
          </a:custGeom>
          <a:ln w="3175" cap="flat" cmpd="sng" algn="ctr">
            <a:solidFill>
              <a:schemeClr val="tx1">
                <a:lumMod val="40000"/>
                <a:lumOff val="60000"/>
                <a:alpha val="20000"/>
              </a:schemeClr>
            </a:solidFill>
            <a:prstDash val="solid"/>
            <a:round/>
            <a:headEnd type="none" w="med" len="med"/>
            <a:tailEnd type="none" w="med" len="med"/>
          </a:ln>
        </p:spPr>
      </p:pic>
      <p:sp>
        <p:nvSpPr>
          <p:cNvPr id="16" name="圆角矩形 25"/>
          <p:cNvSpPr/>
          <p:nvPr>
            <p:custDataLst>
              <p:tags r:id="rId12"/>
            </p:custDataLst>
          </p:nvPr>
        </p:nvSpPr>
        <p:spPr>
          <a:xfrm>
            <a:off x="8473068" y="2512065"/>
            <a:ext cx="415917" cy="415917"/>
          </a:xfrm>
          <a:prstGeom prst="roundRect">
            <a:avLst>
              <a:gd name="adj" fmla="val 50000"/>
            </a:avLst>
          </a:prstGeom>
          <a:solidFill>
            <a:schemeClr val="accent1"/>
          </a:solidFill>
          <a:ln w="25400">
            <a:solidFill>
              <a:schemeClr val="lt1"/>
            </a:solidFill>
          </a:ln>
          <a:effectLst>
            <a:outerShdw blurRad="127000" dist="63500" dir="2700000" algn="tl" rotWithShape="0">
              <a:schemeClr val="accent1">
                <a:lumMod val="60000"/>
                <a:lumOff val="4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sym typeface="+mn-ea"/>
            </a:endParaRPr>
          </a:p>
        </p:txBody>
      </p:sp>
      <p:sp>
        <p:nvSpPr>
          <p:cNvPr id="17" name="任意多边形 26"/>
          <p:cNvSpPr>
            <a:spLocks noChangeAspect="1"/>
          </p:cNvSpPr>
          <p:nvPr>
            <p:custDataLst>
              <p:tags r:id="rId13"/>
            </p:custDataLst>
          </p:nvPr>
        </p:nvSpPr>
        <p:spPr>
          <a:xfrm rot="8100000">
            <a:off x="8547562" y="2599448"/>
            <a:ext cx="256772" cy="152229"/>
          </a:xfrm>
          <a:custGeom>
            <a:avLst/>
            <a:gdLst/>
            <a:ahLst/>
            <a:cxnLst>
              <a:cxn ang="3">
                <a:pos x="hc" y="t"/>
              </a:cxn>
              <a:cxn ang="cd2">
                <a:pos x="l" y="vc"/>
              </a:cxn>
              <a:cxn ang="cd4">
                <a:pos x="hc" y="b"/>
              </a:cxn>
              <a:cxn ang="0">
                <a:pos x="r" y="vc"/>
              </a:cxn>
            </a:cxnLst>
            <a:rect l="l" t="t" r="r" b="b"/>
            <a:pathLst>
              <a:path w="3516" h="1878">
                <a:moveTo>
                  <a:pt x="3018" y="0"/>
                </a:moveTo>
                <a:lnTo>
                  <a:pt x="3516" y="0"/>
                </a:lnTo>
                <a:lnTo>
                  <a:pt x="3516" y="1878"/>
                </a:lnTo>
                <a:lnTo>
                  <a:pt x="3018" y="1878"/>
                </a:lnTo>
                <a:lnTo>
                  <a:pt x="3018" y="499"/>
                </a:lnTo>
                <a:lnTo>
                  <a:pt x="0" y="499"/>
                </a:lnTo>
                <a:lnTo>
                  <a:pt x="0" y="1"/>
                </a:lnTo>
                <a:lnTo>
                  <a:pt x="3018" y="1"/>
                </a:lnTo>
                <a:lnTo>
                  <a:pt x="3018" y="0"/>
                </a:lnTo>
                <a:close/>
              </a:path>
            </a:pathLst>
          </a:custGeom>
          <a:solidFill>
            <a:schemeClr val="lt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solidFill>
                <a:schemeClr val="lt1"/>
              </a:solidFill>
            </a:endParaRPr>
          </a:p>
        </p:txBody>
      </p:sp>
      <p:sp>
        <p:nvSpPr>
          <p:cNvPr id="18" name="文本框 17"/>
          <p:cNvSpPr txBox="1"/>
          <p:nvPr/>
        </p:nvSpPr>
        <p:spPr>
          <a:xfrm>
            <a:off x="6259195" y="3493770"/>
            <a:ext cx="5009515" cy="2030095"/>
          </a:xfrm>
          <a:prstGeom prst="rect">
            <a:avLst/>
          </a:prstGeom>
          <a:noFill/>
        </p:spPr>
        <p:txBody>
          <a:bodyPr wrap="square" rtlCol="0">
            <a:spAutoFit/>
          </a:bodyPr>
          <a:p>
            <a:pPr marL="285750" indent="-285750" algn="just" fontAlgn="auto">
              <a:lnSpc>
                <a:spcPct val="150000"/>
              </a:lnSpc>
              <a:buClr>
                <a:srgbClr val="4874CB"/>
              </a:buClr>
              <a:buSzTx/>
              <a:buFont typeface="Wingdings" panose="05000000000000000000" charset="0"/>
              <a:buChar char="n"/>
            </a:pPr>
            <a:r>
              <a:rPr lang="zh-CN" altLang="en-US" sz="1400" dirty="0">
                <a:solidFill>
                  <a:schemeClr val="tx1">
                    <a:lumMod val="85000"/>
                    <a:lumOff val="15000"/>
                  </a:schemeClr>
                </a:solidFill>
                <a:latin typeface="+mn-ea"/>
                <a:cs typeface="+mn-ea"/>
              </a:rPr>
              <a:t>携手华为发布</a:t>
            </a:r>
            <a:r>
              <a:rPr lang="en-US" altLang="zh-CN" sz="1400" dirty="0">
                <a:solidFill>
                  <a:schemeClr val="tx1">
                    <a:lumMod val="85000"/>
                    <a:lumOff val="15000"/>
                  </a:schemeClr>
                </a:solidFill>
                <a:latin typeface="+mn-ea"/>
                <a:cs typeface="+mn-ea"/>
              </a:rPr>
              <a:t>“</a:t>
            </a:r>
            <a:r>
              <a:rPr lang="zh-CN" altLang="en-US" sz="1400" dirty="0">
                <a:solidFill>
                  <a:schemeClr val="tx1">
                    <a:lumMod val="85000"/>
                    <a:lumOff val="15000"/>
                  </a:schemeClr>
                </a:solidFill>
                <a:latin typeface="+mn-ea"/>
                <a:cs typeface="+mn-ea"/>
              </a:rPr>
              <a:t>升华</a:t>
            </a:r>
            <a:r>
              <a:rPr lang="en-US" altLang="zh-CN" sz="1400" dirty="0">
                <a:solidFill>
                  <a:schemeClr val="tx1">
                    <a:lumMod val="85000"/>
                    <a:lumOff val="15000"/>
                  </a:schemeClr>
                </a:solidFill>
                <a:latin typeface="+mn-ea"/>
                <a:cs typeface="+mn-ea"/>
              </a:rPr>
              <a:t>”</a:t>
            </a:r>
            <a:r>
              <a:rPr lang="zh-CN" altLang="en-US" sz="1400" dirty="0">
                <a:solidFill>
                  <a:schemeClr val="tx1">
                    <a:lumMod val="85000"/>
                    <a:lumOff val="15000"/>
                  </a:schemeClr>
                </a:solidFill>
                <a:latin typeface="+mn-ea"/>
                <a:cs typeface="+mn-ea"/>
              </a:rPr>
              <a:t>系列信创整机、算力服务器等</a:t>
            </a:r>
            <a:r>
              <a:rPr kumimoji="1" lang="zh-CN" altLang="en-US" sz="1400" b="1" smtClean="0">
                <a:solidFill>
                  <a:srgbClr val="0070C0"/>
                </a:solidFill>
                <a:latin typeface="微软雅黑" panose="020B0503020204020204" charset="-122"/>
                <a:ea typeface="微软雅黑" panose="020B0503020204020204" charset="-122"/>
              </a:rPr>
              <a:t>信创产品矩阵</a:t>
            </a:r>
            <a:r>
              <a:rPr lang="zh-CN" altLang="en-US" sz="1400" dirty="0">
                <a:solidFill>
                  <a:schemeClr val="tx1">
                    <a:lumMod val="85000"/>
                    <a:lumOff val="15000"/>
                  </a:schemeClr>
                </a:solidFill>
                <a:latin typeface="+mn-ea"/>
                <a:cs typeface="+mn-ea"/>
              </a:rPr>
              <a:t>，全面覆盖主流技术路线，位居福建省</a:t>
            </a:r>
            <a:r>
              <a:rPr kumimoji="1" lang="zh-CN" altLang="en-US" sz="1400" b="1" smtClean="0">
                <a:solidFill>
                  <a:srgbClr val="0070C0"/>
                </a:solidFill>
                <a:latin typeface="微软雅黑" panose="020B0503020204020204" charset="-122"/>
                <a:ea typeface="微软雅黑" panose="020B0503020204020204" charset="-122"/>
              </a:rPr>
              <a:t>党政信创集采</a:t>
            </a:r>
            <a:r>
              <a:rPr lang="zh-CN" altLang="en-US" sz="1400" dirty="0">
                <a:solidFill>
                  <a:schemeClr val="tx1">
                    <a:lumMod val="85000"/>
                    <a:lumOff val="15000"/>
                  </a:schemeClr>
                </a:solidFill>
                <a:latin typeface="+mn-ea"/>
                <a:cs typeface="+mn-ea"/>
              </a:rPr>
              <a:t>出货前列，并在南平、泉州、宁德、龙岩、莆田等地市实现规模化落地应用。</a:t>
            </a:r>
            <a:endParaRPr lang="zh-CN" altLang="en-US" sz="1400" dirty="0">
              <a:solidFill>
                <a:schemeClr val="tx1">
                  <a:lumMod val="85000"/>
                  <a:lumOff val="15000"/>
                </a:schemeClr>
              </a:solidFill>
              <a:latin typeface="+mn-ea"/>
              <a:cs typeface="+mn-ea"/>
            </a:endParaRPr>
          </a:p>
          <a:p>
            <a:pPr marL="285750" indent="-285750" algn="just" fontAlgn="auto">
              <a:lnSpc>
                <a:spcPct val="150000"/>
              </a:lnSpc>
              <a:buClr>
                <a:srgbClr val="4874CB"/>
              </a:buClr>
              <a:buSzTx/>
              <a:buFont typeface="Wingdings" panose="05000000000000000000" charset="0"/>
              <a:buChar char="n"/>
            </a:pPr>
            <a:r>
              <a:rPr lang="zh-CN" altLang="en-US" sz="1400" dirty="0">
                <a:solidFill>
                  <a:schemeClr val="tx1">
                    <a:lumMod val="85000"/>
                    <a:lumOff val="15000"/>
                  </a:schemeClr>
                </a:solidFill>
                <a:latin typeface="+mn-ea"/>
                <a:cs typeface="+mn-ea"/>
              </a:rPr>
              <a:t>推出</a:t>
            </a:r>
            <a:r>
              <a:rPr kumimoji="1" lang="zh-CN" altLang="en-US" sz="1400" b="1" smtClean="0">
                <a:solidFill>
                  <a:srgbClr val="0070C0"/>
                </a:solidFill>
                <a:latin typeface="微软雅黑" panose="020B0503020204020204" charset="-122"/>
                <a:ea typeface="微软雅黑" panose="020B0503020204020204" charset="-122"/>
              </a:rPr>
              <a:t>业界首款</a:t>
            </a:r>
            <a:r>
              <a:rPr lang="zh-CN" altLang="en-US" sz="1400" dirty="0">
                <a:solidFill>
                  <a:schemeClr val="tx1">
                    <a:lumMod val="85000"/>
                    <a:lumOff val="15000"/>
                  </a:schemeClr>
                </a:solidFill>
                <a:latin typeface="+mn-ea"/>
                <a:cs typeface="+mn-ea"/>
              </a:rPr>
              <a:t>基于全栈信创架构的AI公文助手，在党政、教育、医疗、国企场景应用。</a:t>
            </a:r>
            <a:endParaRPr lang="zh-CN" altLang="en-US" sz="1400" dirty="0">
              <a:solidFill>
                <a:schemeClr val="tx1">
                  <a:lumMod val="85000"/>
                  <a:lumOff val="15000"/>
                </a:schemeClr>
              </a:solidFill>
              <a:latin typeface="+mn-ea"/>
              <a:cs typeface="+mn-ea"/>
            </a:endParaRPr>
          </a:p>
        </p:txBody>
      </p:sp>
    </p:spTree>
    <p:custDataLst>
      <p:tags r:id="rId14"/>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nvSpPr>
        <p:spPr>
          <a:xfrm>
            <a:off x="248920" y="694055"/>
            <a:ext cx="10676255" cy="390525"/>
          </a:xfrm>
          <a:prstGeom prst="rect">
            <a:avLst/>
          </a:prstGeom>
        </p:spPr>
        <p:txBody>
          <a:bodyPr wrap="square">
            <a:noAutofit/>
          </a:bodyPr>
          <a:p>
            <a:pPr indent="0" algn="just">
              <a:lnSpc>
                <a:spcPct val="130000"/>
              </a:lnSpc>
              <a:buFont typeface="Arial" panose="020B0604020202020204" pitchFamily="34" charset="0"/>
              <a:buNone/>
            </a:pPr>
            <a:r>
              <a:rPr lang="zh-CN" altLang="en-US" sz="1600">
                <a:solidFill>
                  <a:schemeClr val="bg2">
                    <a:lumMod val="10000"/>
                  </a:schemeClr>
                </a:solidFill>
                <a:latin typeface="+mj-lt"/>
                <a:ea typeface="+mj-ea"/>
              </a:rPr>
              <a:t>以</a:t>
            </a:r>
            <a:r>
              <a:rPr lang="en-US" altLang="zh-CN" sz="1600">
                <a:solidFill>
                  <a:schemeClr val="bg2">
                    <a:lumMod val="10000"/>
                  </a:schemeClr>
                </a:solidFill>
                <a:latin typeface="+mj-lt"/>
                <a:ea typeface="+mj-ea"/>
              </a:rPr>
              <a:t>AI</a:t>
            </a:r>
            <a:r>
              <a:rPr lang="zh-CN" altLang="en-US" sz="1600">
                <a:solidFill>
                  <a:schemeClr val="bg2">
                    <a:lumMod val="10000"/>
                  </a:schemeClr>
                </a:solidFill>
                <a:latin typeface="+mj-lt"/>
                <a:ea typeface="+mj-ea"/>
              </a:rPr>
              <a:t>创新</a:t>
            </a:r>
            <a:r>
              <a:rPr lang="zh-CN" altLang="en-US" sz="1600">
                <a:solidFill>
                  <a:schemeClr val="bg2">
                    <a:lumMod val="10000"/>
                  </a:schemeClr>
                </a:solidFill>
                <a:latin typeface="+mj-lt"/>
                <a:ea typeface="+mj-ea"/>
              </a:rPr>
              <a:t>推动能源</a:t>
            </a:r>
            <a:r>
              <a:rPr lang="zh-CN" altLang="en-US" sz="1600">
                <a:solidFill>
                  <a:schemeClr val="bg2">
                    <a:lumMod val="10000"/>
                  </a:schemeClr>
                </a:solidFill>
                <a:latin typeface="+mj-lt"/>
                <a:ea typeface="+mj-ea"/>
              </a:rPr>
              <a:t>行业数字化建设</a:t>
            </a:r>
            <a:endParaRPr lang="zh-CN" altLang="en-US" sz="1600">
              <a:solidFill>
                <a:schemeClr val="bg2">
                  <a:lumMod val="10000"/>
                </a:schemeClr>
              </a:solidFill>
              <a:latin typeface="+mj-lt"/>
              <a:ea typeface="+mj-ea"/>
            </a:endParaRPr>
          </a:p>
        </p:txBody>
      </p:sp>
      <p:sp>
        <p:nvSpPr>
          <p:cNvPr id="7" name="标题 6"/>
          <p:cNvSpPr>
            <a:spLocks noGrp="1"/>
          </p:cNvSpPr>
          <p:nvPr>
            <p:custDataLst>
              <p:tags r:id="rId1"/>
            </p:custDataLst>
          </p:nvPr>
        </p:nvSpPr>
        <p:spPr>
          <a:xfrm>
            <a:off x="248990" y="233750"/>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algn="l" eaLnBrk="0" hangingPunct="0">
              <a:spcBef>
                <a:spcPts val="0"/>
              </a:spcBef>
              <a:spcAft>
                <a:spcPts val="0"/>
              </a:spcAft>
              <a:buClrTx/>
              <a:buSzTx/>
              <a:buFontTx/>
              <a:defRPr/>
            </a:pPr>
            <a:r>
              <a:rPr kumimoji="1" lang="zh-CN" altLang="en-US" sz="2400" b="1" spc="0" smtClean="0">
                <a:solidFill>
                  <a:srgbClr val="0070C0"/>
                </a:solidFill>
                <a:latin typeface="微软雅黑" panose="020B0503020204020204" charset="-122"/>
                <a:ea typeface="微软雅黑" panose="020B0503020204020204" charset="-122"/>
                <a:cs typeface="+mn-cs"/>
              </a:rPr>
              <a:t>智慧</a:t>
            </a:r>
            <a:r>
              <a:rPr kumimoji="1" lang="zh-CN" altLang="en-US" sz="2400" b="1" spc="0" smtClean="0">
                <a:solidFill>
                  <a:srgbClr val="0070C0"/>
                </a:solidFill>
                <a:latin typeface="微软雅黑" panose="020B0503020204020204" charset="-122"/>
                <a:ea typeface="微软雅黑" panose="020B0503020204020204" charset="-122"/>
                <a:cs typeface="+mn-cs"/>
              </a:rPr>
              <a:t>能源</a:t>
            </a:r>
            <a:endParaRPr kumimoji="1" lang="zh-CN" altLang="en-US" sz="2400" b="1" spc="0" smtClean="0">
              <a:solidFill>
                <a:srgbClr val="0070C0"/>
              </a:solidFill>
              <a:latin typeface="微软雅黑" panose="020B0503020204020204" charset="-122"/>
              <a:ea typeface="微软雅黑" panose="020B0503020204020204" charset="-122"/>
              <a:cs typeface="+mn-cs"/>
            </a:endParaRPr>
          </a:p>
        </p:txBody>
      </p:sp>
      <p:sp>
        <p:nvSpPr>
          <p:cNvPr id="2" name="矩形 1"/>
          <p:cNvSpPr/>
          <p:nvPr>
            <p:custDataLst>
              <p:tags r:id="rId2"/>
            </p:custDataLst>
          </p:nvPr>
        </p:nvSpPr>
        <p:spPr>
          <a:xfrm>
            <a:off x="8788400" y="6350"/>
            <a:ext cx="3403600" cy="6851650"/>
          </a:xfrm>
          <a:prstGeom prst="rect">
            <a:avLst/>
          </a:prstGeom>
          <a:solidFill>
            <a:schemeClr val="accent1">
              <a:lumMod val="60000"/>
              <a:lumOff val="40000"/>
              <a:alpha val="17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8" name="图片 7" descr="太阳能发电站和风力发电站"/>
          <p:cNvPicPr>
            <a:picLocks noChangeAspect="1"/>
          </p:cNvPicPr>
          <p:nvPr>
            <p:custDataLst>
              <p:tags r:id="rId3"/>
            </p:custDataLst>
          </p:nvPr>
        </p:nvPicPr>
        <p:blipFill>
          <a:blip r:embed="rId4"/>
          <a:srcRect l="24401" r="24401"/>
          <a:stretch>
            <a:fillRect/>
          </a:stretch>
        </p:blipFill>
        <p:spPr>
          <a:xfrm>
            <a:off x="6731635" y="941070"/>
            <a:ext cx="3827780" cy="4982210"/>
          </a:xfrm>
          <a:prstGeom prst="roundRect">
            <a:avLst>
              <a:gd name="adj" fmla="val 4365"/>
            </a:avLst>
          </a:prstGeom>
          <a:solidFill>
            <a:schemeClr val="accent1"/>
          </a:solidFill>
          <a:ln w="6350">
            <a:solidFill>
              <a:schemeClr val="accent1">
                <a:alpha val="15000"/>
              </a:schemeClr>
            </a:solidFill>
          </a:ln>
        </p:spPr>
      </p:pic>
      <p:sp>
        <p:nvSpPr>
          <p:cNvPr id="4" name="文本框 3"/>
          <p:cNvSpPr txBox="1"/>
          <p:nvPr/>
        </p:nvSpPr>
        <p:spPr>
          <a:xfrm>
            <a:off x="310515" y="1861820"/>
            <a:ext cx="6096000" cy="3538220"/>
          </a:xfrm>
          <a:prstGeom prst="rect">
            <a:avLst/>
          </a:prstGeom>
          <a:noFill/>
        </p:spPr>
        <p:txBody>
          <a:bodyPr wrap="square" rtlCol="0" anchor="t">
            <a:spAutoFit/>
          </a:bodyPr>
          <a:p>
            <a:pPr marL="285750" indent="-285750">
              <a:lnSpc>
                <a:spcPct val="200000"/>
              </a:lnSpc>
              <a:buClr>
                <a:srgbClr val="4874CB"/>
              </a:buClr>
              <a:buFont typeface="Wingdings" panose="05000000000000000000" charset="0"/>
              <a:buChar char="n"/>
            </a:pPr>
            <a:r>
              <a:rPr lang="zh-CN" altLang="en-US" sz="1600" dirty="0">
                <a:solidFill>
                  <a:schemeClr val="tx1">
                    <a:lumMod val="85000"/>
                    <a:lumOff val="15000"/>
                  </a:schemeClr>
                </a:solidFill>
                <a:latin typeface="+mn-ea"/>
                <a:cs typeface="+mn-ea"/>
              </a:rPr>
              <a:t>智慧</a:t>
            </a:r>
            <a:r>
              <a:rPr lang="zh-CN" altLang="en-US" sz="1600" dirty="0">
                <a:solidFill>
                  <a:schemeClr val="tx1">
                    <a:lumMod val="85000"/>
                    <a:lumOff val="15000"/>
                  </a:schemeClr>
                </a:solidFill>
                <a:latin typeface="+mn-ea"/>
                <a:cs typeface="+mn-ea"/>
              </a:rPr>
              <a:t>能源数字化解决方案提供商；</a:t>
            </a:r>
            <a:endParaRPr lang="zh-CN" altLang="en-US" sz="1600" dirty="0">
              <a:solidFill>
                <a:schemeClr val="tx1">
                  <a:lumMod val="85000"/>
                  <a:lumOff val="15000"/>
                </a:schemeClr>
              </a:solidFill>
              <a:latin typeface="+mn-ea"/>
              <a:cs typeface="+mn-ea"/>
            </a:endParaRPr>
          </a:p>
          <a:p>
            <a:pPr marL="285750" indent="-285750">
              <a:lnSpc>
                <a:spcPct val="200000"/>
              </a:lnSpc>
              <a:buClr>
                <a:srgbClr val="4874CB"/>
              </a:buClr>
              <a:buFont typeface="Wingdings" panose="05000000000000000000" charset="0"/>
              <a:buChar char="n"/>
            </a:pPr>
            <a:r>
              <a:rPr lang="zh-CN" altLang="en-US" sz="1600" dirty="0">
                <a:solidFill>
                  <a:schemeClr val="tx1">
                    <a:lumMod val="85000"/>
                    <a:lumOff val="15000"/>
                  </a:schemeClr>
                </a:solidFill>
                <a:latin typeface="+mn-ea"/>
                <a:cs typeface="+mn-ea"/>
              </a:rPr>
              <a:t>以</a:t>
            </a:r>
            <a:r>
              <a:rPr lang="en-US" altLang="zh-CN" sz="1600" dirty="0">
                <a:solidFill>
                  <a:schemeClr val="tx1">
                    <a:lumMod val="85000"/>
                    <a:lumOff val="15000"/>
                  </a:schemeClr>
                </a:solidFill>
                <a:latin typeface="+mn-ea"/>
                <a:cs typeface="+mn-ea"/>
              </a:rPr>
              <a:t>“</a:t>
            </a:r>
            <a:r>
              <a:rPr lang="zh-CN" altLang="en-US" sz="1600" dirty="0">
                <a:solidFill>
                  <a:schemeClr val="tx1">
                    <a:lumMod val="85000"/>
                    <a:lumOff val="15000"/>
                  </a:schemeClr>
                </a:solidFill>
                <a:latin typeface="+mn-ea"/>
                <a:cs typeface="+mn-ea"/>
              </a:rPr>
              <a:t>场景应用</a:t>
            </a:r>
            <a:r>
              <a:rPr lang="en-US" altLang="zh-CN" sz="1600" dirty="0">
                <a:solidFill>
                  <a:schemeClr val="tx1">
                    <a:lumMod val="85000"/>
                    <a:lumOff val="15000"/>
                  </a:schemeClr>
                </a:solidFill>
                <a:latin typeface="+mn-ea"/>
                <a:cs typeface="+mn-ea"/>
              </a:rPr>
              <a:t> + </a:t>
            </a:r>
            <a:r>
              <a:rPr lang="zh-CN" altLang="en-US" sz="1600" dirty="0">
                <a:solidFill>
                  <a:schemeClr val="tx1">
                    <a:lumMod val="85000"/>
                    <a:lumOff val="15000"/>
                  </a:schemeClr>
                </a:solidFill>
                <a:latin typeface="+mn-ea"/>
                <a:cs typeface="+mn-ea"/>
              </a:rPr>
              <a:t>云管边端</a:t>
            </a:r>
            <a:r>
              <a:rPr lang="en-US" altLang="zh-CN" sz="1600" dirty="0">
                <a:solidFill>
                  <a:schemeClr val="tx1">
                    <a:lumMod val="85000"/>
                    <a:lumOff val="15000"/>
                  </a:schemeClr>
                </a:solidFill>
                <a:latin typeface="+mn-ea"/>
                <a:cs typeface="+mn-ea"/>
              </a:rPr>
              <a:t>”</a:t>
            </a:r>
            <a:r>
              <a:rPr lang="zh-CN" altLang="en-US" sz="1600" dirty="0">
                <a:solidFill>
                  <a:schemeClr val="tx1">
                    <a:lumMod val="85000"/>
                    <a:lumOff val="15000"/>
                  </a:schemeClr>
                </a:solidFill>
                <a:latin typeface="+mn-ea"/>
                <a:cs typeface="+mn-ea"/>
              </a:rPr>
              <a:t>的多层次体系赋能新型</a:t>
            </a:r>
            <a:r>
              <a:rPr lang="zh-CN" altLang="en-US" sz="1600" dirty="0">
                <a:solidFill>
                  <a:schemeClr val="tx1">
                    <a:lumMod val="85000"/>
                    <a:lumOff val="15000"/>
                  </a:schemeClr>
                </a:solidFill>
                <a:latin typeface="+mn-ea"/>
                <a:cs typeface="+mn-ea"/>
              </a:rPr>
              <a:t>能源系统，助力能源行业数字化转型；</a:t>
            </a:r>
            <a:endParaRPr lang="zh-CN" altLang="en-US" sz="1600" dirty="0">
              <a:solidFill>
                <a:schemeClr val="tx1">
                  <a:lumMod val="85000"/>
                  <a:lumOff val="15000"/>
                </a:schemeClr>
              </a:solidFill>
              <a:latin typeface="+mn-ea"/>
              <a:cs typeface="+mn-ea"/>
            </a:endParaRPr>
          </a:p>
          <a:p>
            <a:pPr marL="285750" indent="-285750">
              <a:lnSpc>
                <a:spcPct val="200000"/>
              </a:lnSpc>
              <a:buClr>
                <a:srgbClr val="4874CB"/>
              </a:buClr>
              <a:buFont typeface="Wingdings" panose="05000000000000000000" charset="0"/>
              <a:buChar char="n"/>
            </a:pPr>
            <a:r>
              <a:rPr lang="zh-CN" altLang="en-US" sz="1600" dirty="0">
                <a:solidFill>
                  <a:schemeClr val="tx1">
                    <a:lumMod val="85000"/>
                    <a:lumOff val="15000"/>
                  </a:schemeClr>
                </a:solidFill>
                <a:latin typeface="+mn-ea"/>
                <a:cs typeface="+mn-ea"/>
                <a:sym typeface="+mn-ea"/>
              </a:rPr>
              <a:t>相关产品通过中国电力科学研究院国产化认证，核心安全可控能力达“高度安全可控”等级，并进入国家电网输变电领域光接入设备核心供应体系；</a:t>
            </a:r>
            <a:endParaRPr lang="zh-CN" altLang="en-US" sz="1600" dirty="0">
              <a:solidFill>
                <a:schemeClr val="tx1">
                  <a:lumMod val="85000"/>
                  <a:lumOff val="15000"/>
                </a:schemeClr>
              </a:solidFill>
              <a:latin typeface="+mn-ea"/>
              <a:cs typeface="+mn-ea"/>
            </a:endParaRPr>
          </a:p>
          <a:p>
            <a:pPr marL="285750" indent="-285750">
              <a:lnSpc>
                <a:spcPct val="200000"/>
              </a:lnSpc>
              <a:buClr>
                <a:srgbClr val="4874CB"/>
              </a:buClr>
              <a:buFont typeface="Wingdings" panose="05000000000000000000" charset="0"/>
              <a:buChar char="n"/>
            </a:pPr>
            <a:r>
              <a:rPr lang="zh-CN" altLang="en-US" sz="1600" dirty="0">
                <a:solidFill>
                  <a:schemeClr val="tx1">
                    <a:lumMod val="85000"/>
                    <a:lumOff val="15000"/>
                  </a:schemeClr>
                </a:solidFill>
                <a:latin typeface="+mn-ea"/>
                <a:cs typeface="+mn-ea"/>
              </a:rPr>
              <a:t>深度合作多家电力企业，助力能源转型及碳中和目标实现。</a:t>
            </a:r>
            <a:endParaRPr lang="zh-CN" altLang="en-US" sz="1600" dirty="0">
              <a:solidFill>
                <a:schemeClr val="tx1">
                  <a:lumMod val="85000"/>
                  <a:lumOff val="15000"/>
                </a:schemeClr>
              </a:solidFill>
              <a:latin typeface="+mn-ea"/>
              <a:cs typeface="+mn-ea"/>
            </a:endParaRPr>
          </a:p>
        </p:txBody>
      </p:sp>
    </p:spTree>
    <p:custDataLst>
      <p:tags r:id="rId5"/>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 name="矩形 18"/>
          <p:cNvSpPr/>
          <p:nvPr>
            <p:custDataLst>
              <p:tags r:id="rId1"/>
            </p:custDataLst>
          </p:nvPr>
        </p:nvSpPr>
        <p:spPr>
          <a:xfrm>
            <a:off x="6677660" y="1690370"/>
            <a:ext cx="5427980" cy="3440430"/>
          </a:xfrm>
          <a:prstGeom prst="rect">
            <a:avLst/>
          </a:prstGeom>
          <a:noFill/>
        </p:spPr>
        <p:txBody>
          <a:bodyPr wrap="square" lIns="0" tIns="0" rIns="0" bIns="0" rtlCol="0" anchor="t" anchorCtr="0"/>
          <a:p>
            <a:pPr marL="0" lvl="1" indent="-285750" algn="l" fontAlgn="auto">
              <a:lnSpc>
                <a:spcPct val="14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mn-ea"/>
              </a:rPr>
              <a:t>中国聚会娱乐第一品牌，</a:t>
            </a:r>
            <a:r>
              <a:rPr lang="zh-CN" altLang="en-US" sz="1600">
                <a:solidFill>
                  <a:schemeClr val="tx1">
                    <a:lumMod val="65000"/>
                    <a:lumOff val="35000"/>
                  </a:schemeClr>
                </a:solidFill>
                <a:sym typeface="+mn-ea"/>
              </a:rPr>
              <a:t>联网</a:t>
            </a:r>
            <a:r>
              <a:rPr lang="en-US" altLang="zh-CN" sz="1600">
                <a:solidFill>
                  <a:schemeClr val="tx1">
                    <a:lumMod val="65000"/>
                    <a:lumOff val="35000"/>
                  </a:schemeClr>
                </a:solidFill>
                <a:sym typeface="+mn-ea"/>
              </a:rPr>
              <a:t>KTV</a:t>
            </a:r>
            <a:r>
              <a:rPr lang="zh-CN" altLang="en-US" sz="1600">
                <a:solidFill>
                  <a:schemeClr val="tx1">
                    <a:lumMod val="65000"/>
                    <a:lumOff val="35000"/>
                  </a:schemeClr>
                </a:solidFill>
                <a:sym typeface="+mn-ea"/>
              </a:rPr>
              <a:t>缔造者，</a:t>
            </a:r>
            <a:r>
              <a:rPr lang="zh-CN" altLang="en-US" sz="1600">
                <a:solidFill>
                  <a:schemeClr val="tx1">
                    <a:lumMod val="65000"/>
                    <a:lumOff val="35000"/>
                  </a:schemeClr>
                </a:solidFill>
                <a:sym typeface="+mn-ea"/>
              </a:rPr>
              <a:t>联网市场份额</a:t>
            </a:r>
            <a:r>
              <a:rPr lang="zh-CN" altLang="en-US" sz="1600" b="1">
                <a:solidFill>
                  <a:srgbClr val="0070C0"/>
                </a:solidFill>
                <a:sym typeface="+mn-ea"/>
              </a:rPr>
              <a:t>超</a:t>
            </a:r>
            <a:r>
              <a:rPr lang="en-US" altLang="zh-CN" sz="1600" b="1">
                <a:solidFill>
                  <a:srgbClr val="0070C0"/>
                </a:solidFill>
                <a:sym typeface="+mn-ea"/>
              </a:rPr>
              <a:t>6</a:t>
            </a:r>
            <a:r>
              <a:rPr lang="zh-CN" altLang="en-US" sz="1600" b="1">
                <a:solidFill>
                  <a:srgbClr val="0070C0"/>
                </a:solidFill>
                <a:sym typeface="+mn-ea"/>
              </a:rPr>
              <a:t>0%</a:t>
            </a:r>
            <a:r>
              <a:rPr lang="zh-CN" altLang="en-US" sz="1600">
                <a:solidFill>
                  <a:schemeClr val="tx1">
                    <a:lumMod val="65000"/>
                    <a:lumOff val="35000"/>
                  </a:schemeClr>
                </a:solidFill>
                <a:sym typeface="+mn-ea"/>
              </a:rPr>
              <a:t>，</a:t>
            </a:r>
            <a:r>
              <a:rPr lang="en-US" altLang="zh-CN" sz="1600">
                <a:solidFill>
                  <a:schemeClr val="tx1">
                    <a:lumMod val="65000"/>
                    <a:lumOff val="35000"/>
                  </a:schemeClr>
                </a:solidFill>
                <a:sym typeface="+mn-ea"/>
              </a:rPr>
              <a:t>APP</a:t>
            </a:r>
            <a:r>
              <a:rPr lang="zh-CN" altLang="en-US" sz="1600">
                <a:solidFill>
                  <a:schemeClr val="tx1">
                    <a:lumMod val="65000"/>
                    <a:lumOff val="35000"/>
                  </a:schemeClr>
                </a:solidFill>
                <a:sym typeface="+mn-ea"/>
              </a:rPr>
              <a:t>用户数达</a:t>
            </a:r>
            <a:r>
              <a:rPr lang="en-US" altLang="zh-CN" sz="1600" b="1">
                <a:solidFill>
                  <a:srgbClr val="0070C0"/>
                </a:solidFill>
                <a:sym typeface="+mn-ea"/>
              </a:rPr>
              <a:t>1.7</a:t>
            </a:r>
            <a:r>
              <a:rPr lang="zh-CN" altLang="en-US" sz="1600" b="1">
                <a:solidFill>
                  <a:srgbClr val="0070C0"/>
                </a:solidFill>
                <a:sym typeface="+mn-ea"/>
              </a:rPr>
              <a:t>亿</a:t>
            </a:r>
            <a:r>
              <a:rPr lang="zh-CN" altLang="en-US" sz="1600">
                <a:solidFill>
                  <a:schemeClr val="tx1">
                    <a:lumMod val="65000"/>
                    <a:lumOff val="35000"/>
                  </a:schemeClr>
                </a:solidFill>
                <a:sym typeface="+mn-ea"/>
              </a:rPr>
              <a:t>；</a:t>
            </a:r>
            <a:endParaRPr lang="zh-CN" altLang="en-US" sz="1600">
              <a:solidFill>
                <a:schemeClr val="tx1">
                  <a:lumMod val="65000"/>
                  <a:lumOff val="35000"/>
                </a:schemeClr>
              </a:solidFill>
            </a:endParaRPr>
          </a:p>
          <a:p>
            <a:pPr marL="285750" lvl="1" indent="-285750" algn="l" fontAlgn="auto">
              <a:lnSpc>
                <a:spcPct val="140000"/>
              </a:lnSpc>
              <a:spcBef>
                <a:spcPts val="600"/>
              </a:spcBef>
              <a:spcAft>
                <a:spcPts val="600"/>
              </a:spcAft>
              <a:buClr>
                <a:srgbClr val="0764FD"/>
              </a:buClr>
              <a:buSzPct val="65000"/>
              <a:buFont typeface="Wingdings" panose="05000000000000000000" charset="0"/>
              <a:buChar char="n"/>
              <a:defRPr/>
            </a:pPr>
            <a:r>
              <a:rPr lang="en-US" altLang="zh-CN" sz="1600" b="1">
                <a:solidFill>
                  <a:srgbClr val="0070C0"/>
                </a:solidFill>
              </a:rPr>
              <a:t>连续8年</a:t>
            </a:r>
            <a:r>
              <a:rPr lang="zh-CN" altLang="en-US" sz="1600">
                <a:solidFill>
                  <a:schemeClr val="tx1">
                    <a:lumMod val="65000"/>
                    <a:lumOff val="35000"/>
                  </a:schemeClr>
                </a:solidFill>
              </a:rPr>
              <a:t>家庭娱乐市场占有率</a:t>
            </a:r>
            <a:r>
              <a:rPr lang="en-US" altLang="zh-CN" sz="1600" b="1">
                <a:solidFill>
                  <a:srgbClr val="0070C0"/>
                </a:solidFill>
              </a:rPr>
              <a:t>第一</a:t>
            </a:r>
            <a:r>
              <a:rPr lang="zh-CN" altLang="en-US" sz="1600">
                <a:solidFill>
                  <a:schemeClr val="tx1">
                    <a:lumMod val="65000"/>
                    <a:lumOff val="35000"/>
                  </a:schemeClr>
                </a:solidFill>
              </a:rPr>
              <a:t>，服务</a:t>
            </a:r>
            <a:r>
              <a:rPr lang="en-US" altLang="zh-CN" sz="1600" b="1">
                <a:solidFill>
                  <a:srgbClr val="0070C0"/>
                </a:solidFill>
              </a:rPr>
              <a:t>6000万+</a:t>
            </a:r>
            <a:r>
              <a:rPr lang="zh-CN" altLang="en-US" sz="1600">
                <a:solidFill>
                  <a:schemeClr val="tx1">
                    <a:lumMod val="65000"/>
                    <a:lumOff val="35000"/>
                  </a:schemeClr>
                </a:solidFill>
              </a:rPr>
              <a:t>用户；</a:t>
            </a:r>
            <a:endParaRPr lang="zh-CN" altLang="en-US" sz="1600">
              <a:solidFill>
                <a:schemeClr val="tx1">
                  <a:lumMod val="65000"/>
                  <a:lumOff val="35000"/>
                </a:schemeClr>
              </a:solidFill>
            </a:endParaRPr>
          </a:p>
          <a:p>
            <a:pPr marL="0" lvl="1" indent="-285750" algn="l" fontAlgn="auto">
              <a:lnSpc>
                <a:spcPct val="14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mn-ea"/>
              </a:rPr>
              <a:t>数字音乐联网平台创建者，参与制定国家标准《歌舞娱乐场所音视频点播系统技术规范》；</a:t>
            </a:r>
            <a:endParaRPr lang="en-US" altLang="zh-CN" sz="1600" kern="0" dirty="0">
              <a:ln>
                <a:noFill/>
                <a:prstDash val="sysDot"/>
              </a:ln>
              <a:solidFill>
                <a:schemeClr val="tx1"/>
              </a:solidFill>
              <a:latin typeface="+mn-ea"/>
              <a:cs typeface="+mn-ea"/>
            </a:endParaRPr>
          </a:p>
          <a:p>
            <a:pPr marL="0" lvl="1" indent="-285750" algn="l" fontAlgn="auto">
              <a:lnSpc>
                <a:spcPct val="14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mn-ea"/>
              </a:rPr>
              <a:t>深度布局</a:t>
            </a:r>
            <a:r>
              <a:rPr lang="zh-CN" altLang="en-US" sz="1600" b="1">
                <a:solidFill>
                  <a:srgbClr val="0070C0"/>
                </a:solidFill>
                <a:sym typeface="+mn-ea"/>
              </a:rPr>
              <a:t>元宇宙产业链</a:t>
            </a:r>
            <a:r>
              <a:rPr lang="zh-CN" altLang="en-US" sz="1600">
                <a:solidFill>
                  <a:schemeClr val="tx1">
                    <a:lumMod val="65000"/>
                    <a:lumOff val="35000"/>
                  </a:schemeClr>
                </a:solidFill>
                <a:sym typeface="+mn-ea"/>
              </a:rPr>
              <a:t>，以元宇宙沉浸式光影技术</a:t>
            </a:r>
            <a:r>
              <a:rPr lang="en-US" altLang="zh-CN" sz="1600">
                <a:solidFill>
                  <a:schemeClr val="tx1">
                    <a:lumMod val="65000"/>
                    <a:lumOff val="35000"/>
                  </a:schemeClr>
                </a:solidFill>
                <a:sym typeface="+mn-ea"/>
              </a:rPr>
              <a:t>+AIGC</a:t>
            </a:r>
            <a:r>
              <a:rPr lang="zh-CN" altLang="en-US" sz="1600">
                <a:solidFill>
                  <a:schemeClr val="tx1">
                    <a:lumMod val="65000"/>
                    <a:lumOff val="35000"/>
                  </a:schemeClr>
                </a:solidFill>
                <a:sym typeface="+mn-ea"/>
              </a:rPr>
              <a:t>内容服务平台，赋能文旅、酒店、摄影、娱乐等行业，推动元宇宙产业生态发展；其中，</a:t>
            </a:r>
            <a:r>
              <a:rPr lang="en-US" altLang="zh-CN" sz="1600">
                <a:solidFill>
                  <a:schemeClr val="tx1">
                    <a:lumMod val="65000"/>
                    <a:lumOff val="35000"/>
                  </a:schemeClr>
                </a:solidFill>
                <a:sym typeface="+mn-ea"/>
              </a:rPr>
              <a:t>“</a:t>
            </a:r>
            <a:r>
              <a:rPr lang="zh-CN" altLang="en-US" sz="1600">
                <a:solidFill>
                  <a:schemeClr val="tx1">
                    <a:lumMod val="65000"/>
                    <a:lumOff val="35000"/>
                  </a:schemeClr>
                </a:solidFill>
                <a:sym typeface="+mn-ea"/>
              </a:rPr>
              <a:t>元宇宙光影空间</a:t>
            </a:r>
            <a:r>
              <a:rPr lang="en-US" altLang="zh-CN" sz="1600">
                <a:solidFill>
                  <a:schemeClr val="tx1">
                    <a:lumMod val="65000"/>
                    <a:lumOff val="35000"/>
                  </a:schemeClr>
                </a:solidFill>
                <a:sym typeface="+mn-ea"/>
              </a:rPr>
              <a:t>”</a:t>
            </a:r>
            <a:r>
              <a:rPr lang="zh-CN" altLang="en-US" sz="1600">
                <a:solidFill>
                  <a:schemeClr val="tx1">
                    <a:lumMod val="65000"/>
                    <a:lumOff val="35000"/>
                  </a:schemeClr>
                </a:solidFill>
                <a:sym typeface="+mn-ea"/>
              </a:rPr>
              <a:t>解决方案，落地全国十多个核心城市文旅样板项目，助力</a:t>
            </a:r>
            <a:r>
              <a:rPr lang="zh-CN" altLang="en-US" sz="1600">
                <a:solidFill>
                  <a:schemeClr val="tx1">
                    <a:lumMod val="65000"/>
                    <a:lumOff val="35000"/>
                  </a:schemeClr>
                </a:solidFill>
                <a:sym typeface="+mn-ea"/>
              </a:rPr>
              <a:t>打造</a:t>
            </a:r>
            <a:r>
              <a:rPr lang="zh-CN" altLang="en-US" sz="1600" b="1">
                <a:solidFill>
                  <a:srgbClr val="0070C0"/>
                </a:solidFill>
                <a:sym typeface="+mn-ea"/>
              </a:rPr>
              <a:t>文旅新名片</a:t>
            </a:r>
            <a:r>
              <a:rPr lang="zh-CN" altLang="en-US" sz="1600">
                <a:solidFill>
                  <a:schemeClr val="tx1">
                    <a:lumMod val="65000"/>
                    <a:lumOff val="35000"/>
                  </a:schemeClr>
                </a:solidFill>
                <a:sym typeface="+mn-ea"/>
              </a:rPr>
              <a:t>；</a:t>
            </a:r>
            <a:endParaRPr lang="zh-CN" altLang="en-US" sz="1600">
              <a:solidFill>
                <a:schemeClr val="tx1">
                  <a:lumMod val="65000"/>
                  <a:lumOff val="35000"/>
                </a:schemeClr>
              </a:solidFill>
            </a:endParaRPr>
          </a:p>
          <a:p>
            <a:pPr marL="285750" lvl="1" indent="-285750" algn="l" fontAlgn="auto">
              <a:lnSpc>
                <a:spcPct val="14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rPr>
              <a:t>构建行业首个基于多模态生理信号的非侵入式脑机情绪评估模型</a:t>
            </a:r>
            <a:r>
              <a:rPr lang="zh-CN" altLang="en-US" sz="1600">
                <a:solidFill>
                  <a:schemeClr val="tx1">
                    <a:lumMod val="65000"/>
                    <a:lumOff val="35000"/>
                  </a:schemeClr>
                </a:solidFill>
              </a:rPr>
              <a:t>，形成</a:t>
            </a:r>
            <a:r>
              <a:rPr lang="en-US" altLang="zh-CN" sz="1600">
                <a:solidFill>
                  <a:schemeClr val="tx1">
                    <a:lumMod val="65000"/>
                    <a:lumOff val="35000"/>
                  </a:schemeClr>
                </a:solidFill>
              </a:rPr>
              <a:t>“</a:t>
            </a:r>
            <a:r>
              <a:rPr lang="zh-CN" altLang="en-US" sz="1600">
                <a:solidFill>
                  <a:schemeClr val="tx1">
                    <a:lumMod val="65000"/>
                    <a:lumOff val="35000"/>
                  </a:schemeClr>
                </a:solidFill>
              </a:rPr>
              <a:t>感知</a:t>
            </a:r>
            <a:r>
              <a:rPr lang="en-US" altLang="zh-CN" sz="1600">
                <a:solidFill>
                  <a:schemeClr val="tx1">
                    <a:lumMod val="65000"/>
                    <a:lumOff val="35000"/>
                  </a:schemeClr>
                </a:solidFill>
              </a:rPr>
              <a:t>-</a:t>
            </a:r>
            <a:r>
              <a:rPr lang="zh-CN" altLang="en-US" sz="1600">
                <a:solidFill>
                  <a:schemeClr val="tx1">
                    <a:lumMod val="65000"/>
                    <a:lumOff val="35000"/>
                  </a:schemeClr>
                </a:solidFill>
              </a:rPr>
              <a:t>评估</a:t>
            </a:r>
            <a:r>
              <a:rPr lang="en-US" altLang="zh-CN" sz="1600">
                <a:solidFill>
                  <a:schemeClr val="tx1">
                    <a:lumMod val="65000"/>
                    <a:lumOff val="35000"/>
                  </a:schemeClr>
                </a:solidFill>
              </a:rPr>
              <a:t>-</a:t>
            </a:r>
            <a:r>
              <a:rPr lang="zh-CN" altLang="en-US" sz="1600">
                <a:solidFill>
                  <a:schemeClr val="tx1">
                    <a:lumMod val="65000"/>
                    <a:lumOff val="35000"/>
                  </a:schemeClr>
                </a:solidFill>
              </a:rPr>
              <a:t>干预</a:t>
            </a:r>
            <a:r>
              <a:rPr lang="en-US" altLang="zh-CN" sz="1600">
                <a:solidFill>
                  <a:schemeClr val="tx1">
                    <a:lumMod val="65000"/>
                    <a:lumOff val="35000"/>
                  </a:schemeClr>
                </a:solidFill>
              </a:rPr>
              <a:t>-</a:t>
            </a:r>
            <a:r>
              <a:rPr lang="zh-CN" altLang="en-US" sz="1600">
                <a:solidFill>
                  <a:schemeClr val="tx1">
                    <a:lumMod val="65000"/>
                    <a:lumOff val="35000"/>
                  </a:schemeClr>
                </a:solidFill>
              </a:rPr>
              <a:t>反馈</a:t>
            </a:r>
            <a:r>
              <a:rPr lang="en-US" altLang="zh-CN" sz="1600">
                <a:solidFill>
                  <a:schemeClr val="tx1">
                    <a:lumMod val="65000"/>
                    <a:lumOff val="35000"/>
                  </a:schemeClr>
                </a:solidFill>
              </a:rPr>
              <a:t>”</a:t>
            </a:r>
            <a:r>
              <a:rPr lang="zh-CN" altLang="en-US" sz="1600">
                <a:solidFill>
                  <a:schemeClr val="tx1">
                    <a:lumMod val="65000"/>
                    <a:lumOff val="35000"/>
                  </a:schemeClr>
                </a:solidFill>
              </a:rPr>
              <a:t>的完整闭环疗愈。</a:t>
            </a:r>
            <a:endParaRPr lang="zh-CN" altLang="en-US" sz="1600">
              <a:solidFill>
                <a:schemeClr val="tx1">
                  <a:lumMod val="65000"/>
                  <a:lumOff val="35000"/>
                </a:schemeClr>
              </a:solidFill>
            </a:endParaRPr>
          </a:p>
          <a:p>
            <a:pPr marL="285750" lvl="1" indent="-285750" algn="l" fontAlgn="auto">
              <a:lnSpc>
                <a:spcPct val="120000"/>
              </a:lnSpc>
              <a:spcBef>
                <a:spcPts val="600"/>
              </a:spcBef>
              <a:spcAft>
                <a:spcPts val="600"/>
              </a:spcAft>
              <a:buClr>
                <a:srgbClr val="0764FD"/>
              </a:buClr>
              <a:buSzPct val="65000"/>
              <a:buFont typeface="Wingdings" panose="05000000000000000000" charset="0"/>
              <a:buChar char="n"/>
              <a:defRPr/>
            </a:pPr>
            <a:endParaRPr lang="en-US" altLang="zh-CN" sz="1400" kern="0" dirty="0">
              <a:ln>
                <a:noFill/>
                <a:prstDash val="sysDot"/>
              </a:ln>
              <a:solidFill>
                <a:schemeClr val="tx1"/>
              </a:solidFill>
              <a:latin typeface="+mn-ea"/>
              <a:cs typeface="+mn-ea"/>
            </a:endParaRPr>
          </a:p>
        </p:txBody>
      </p:sp>
      <p:sp>
        <p:nvSpPr>
          <p:cNvPr id="5" name="文本框 4"/>
          <p:cNvSpPr txBox="1"/>
          <p:nvPr/>
        </p:nvSpPr>
        <p:spPr>
          <a:xfrm>
            <a:off x="260985" y="337820"/>
            <a:ext cx="3232150" cy="460375"/>
          </a:xfrm>
          <a:prstGeom prst="rect">
            <a:avLst/>
          </a:prstGeom>
          <a:noFill/>
        </p:spPr>
        <p:txBody>
          <a:bodyPr wrap="square" rtlCol="0">
            <a:spAutoFit/>
          </a:bodyPr>
          <a:p>
            <a:pPr marR="0" algn="l" defTabSz="914400" rtl="0" fontAlgn="auto">
              <a:spcBef>
                <a:spcPts val="0"/>
              </a:spcBef>
              <a:buClrTx/>
              <a:buSzTx/>
              <a:buFontTx/>
              <a:buNone/>
            </a:pPr>
            <a:r>
              <a:rPr kumimoji="1" lang="zh-CN" altLang="en-US" sz="2400" b="1" smtClean="0">
                <a:solidFill>
                  <a:srgbClr val="0070C0"/>
                </a:solidFill>
                <a:uFillTx/>
                <a:latin typeface="微软雅黑" panose="020B0503020204020204" charset="-122"/>
                <a:ea typeface="微软雅黑" panose="020B0503020204020204" charset="-122"/>
                <a:sym typeface="Segoe UI Symbol" panose="020B0502040204020203" charset="0"/>
              </a:rPr>
              <a:t>元宇宙</a:t>
            </a:r>
            <a:endParaRPr kumimoji="1" lang="zh-CN" altLang="en-US" sz="2400" b="1" smtClean="0">
              <a:solidFill>
                <a:srgbClr val="0070C0"/>
              </a:solidFill>
              <a:uFillTx/>
              <a:latin typeface="微软雅黑" panose="020B0503020204020204" charset="-122"/>
              <a:ea typeface="微软雅黑" panose="020B0503020204020204" charset="-122"/>
              <a:sym typeface="Segoe UI Symbol" panose="020B0502040204020203" charset="0"/>
            </a:endParaRPr>
          </a:p>
        </p:txBody>
      </p:sp>
      <p:sp>
        <p:nvSpPr>
          <p:cNvPr id="13" name="矩形 12"/>
          <p:cNvSpPr/>
          <p:nvPr/>
        </p:nvSpPr>
        <p:spPr>
          <a:xfrm>
            <a:off x="199390" y="629285"/>
            <a:ext cx="5977890" cy="429895"/>
          </a:xfrm>
          <a:prstGeom prst="rect">
            <a:avLst/>
          </a:prstGeom>
        </p:spPr>
        <p:txBody>
          <a:bodyPr wrap="square">
            <a:noAutofit/>
          </a:bodyPr>
          <a:p>
            <a:pPr algn="just">
              <a:lnSpc>
                <a:spcPct val="130000"/>
              </a:lnSpc>
              <a:buClrTx/>
              <a:buSzTx/>
              <a:buFont typeface="Arial" panose="020B0604020202020204" pitchFamily="34" charset="0"/>
              <a:buNone/>
            </a:pPr>
            <a:r>
              <a:rPr lang="zh-CN" altLang="en-US" sz="1600">
                <a:solidFill>
                  <a:schemeClr val="bg2">
                    <a:lumMod val="10000"/>
                  </a:schemeClr>
                </a:solidFill>
                <a:latin typeface="+mj-lt"/>
                <a:ea typeface="+mj-ea"/>
              </a:rPr>
              <a:t>以</a:t>
            </a:r>
            <a:r>
              <a:rPr lang="en-US" altLang="zh-CN" sz="1600">
                <a:solidFill>
                  <a:schemeClr val="bg2">
                    <a:lumMod val="10000"/>
                  </a:schemeClr>
                </a:solidFill>
                <a:latin typeface="+mj-lt"/>
                <a:ea typeface="+mj-ea"/>
              </a:rPr>
              <a:t>“AI+</a:t>
            </a:r>
            <a:r>
              <a:rPr lang="zh-CN" altLang="en-US" sz="1600">
                <a:solidFill>
                  <a:schemeClr val="bg2">
                    <a:lumMod val="10000"/>
                  </a:schemeClr>
                </a:solidFill>
                <a:latin typeface="+mj-lt"/>
                <a:ea typeface="+mj-ea"/>
              </a:rPr>
              <a:t>元宇宙</a:t>
            </a:r>
            <a:r>
              <a:rPr lang="en-US" altLang="zh-CN" sz="1600">
                <a:solidFill>
                  <a:schemeClr val="bg2">
                    <a:lumMod val="10000"/>
                  </a:schemeClr>
                </a:solidFill>
                <a:latin typeface="+mj-lt"/>
                <a:ea typeface="+mj-ea"/>
              </a:rPr>
              <a:t>”</a:t>
            </a:r>
            <a:r>
              <a:rPr lang="zh-CN" altLang="en-US" sz="1600">
                <a:solidFill>
                  <a:schemeClr val="bg2">
                    <a:lumMod val="10000"/>
                  </a:schemeClr>
                </a:solidFill>
                <a:latin typeface="+mj-lt"/>
                <a:ea typeface="+mj-ea"/>
              </a:rPr>
              <a:t>全方位重塑行业格局</a:t>
            </a:r>
            <a:endParaRPr lang="zh-CN" altLang="en-US" sz="1600">
              <a:solidFill>
                <a:schemeClr val="bg2">
                  <a:lumMod val="10000"/>
                </a:schemeClr>
              </a:solidFill>
              <a:latin typeface="+mj-lt"/>
              <a:ea typeface="+mj-ea"/>
            </a:endParaRPr>
          </a:p>
        </p:txBody>
      </p:sp>
      <p:grpSp>
        <p:nvGrpSpPr>
          <p:cNvPr id="128" name="组合 127"/>
          <p:cNvGrpSpPr/>
          <p:nvPr/>
        </p:nvGrpSpPr>
        <p:grpSpPr>
          <a:xfrm>
            <a:off x="-3810" y="1744345"/>
            <a:ext cx="6528435" cy="3902710"/>
            <a:chOff x="-6" y="2433"/>
            <a:chExt cx="10281" cy="6146"/>
          </a:xfrm>
        </p:grpSpPr>
        <p:pic>
          <p:nvPicPr>
            <p:cNvPr id="106" name="图片 105"/>
            <p:cNvPicPr>
              <a:picLocks noChangeAspect="1"/>
            </p:cNvPicPr>
            <p:nvPr/>
          </p:nvPicPr>
          <p:blipFill>
            <a:blip r:embed="rId2"/>
            <a:stretch>
              <a:fillRect/>
            </a:stretch>
          </p:blipFill>
          <p:spPr>
            <a:xfrm>
              <a:off x="321" y="3093"/>
              <a:ext cx="9954" cy="5403"/>
            </a:xfrm>
            <a:prstGeom prst="rect">
              <a:avLst/>
            </a:prstGeom>
          </p:spPr>
        </p:pic>
        <p:grpSp>
          <p:nvGrpSpPr>
            <p:cNvPr id="108" name="组合 107"/>
            <p:cNvGrpSpPr/>
            <p:nvPr/>
          </p:nvGrpSpPr>
          <p:grpSpPr>
            <a:xfrm>
              <a:off x="-6" y="3220"/>
              <a:ext cx="2059" cy="1427"/>
              <a:chOff x="5462" y="8609"/>
              <a:chExt cx="2212" cy="1595"/>
            </a:xfrm>
          </p:grpSpPr>
          <p:sp>
            <p:nvSpPr>
              <p:cNvPr id="109" name="文本框 108"/>
              <p:cNvSpPr txBox="1"/>
              <p:nvPr/>
            </p:nvSpPr>
            <p:spPr>
              <a:xfrm>
                <a:off x="5462" y="9546"/>
                <a:ext cx="2213" cy="658"/>
              </a:xfrm>
              <a:prstGeom prst="rect">
                <a:avLst/>
              </a:prstGeom>
              <a:noFill/>
            </p:spPr>
            <p:txBody>
              <a:bodyPr wrap="square" rtlCol="0" anchor="t">
                <a:noAutofit/>
              </a:bodyPr>
              <a:p>
                <a:pPr lvl="0" algn="ctr">
                  <a:buClrTx/>
                  <a:buSzTx/>
                  <a:buFontTx/>
                </a:pPr>
                <a:r>
                  <a:rPr lang="en-US" altLang="zh-CN" sz="1600" b="1">
                    <a:solidFill>
                      <a:srgbClr val="0070C0"/>
                    </a:solidFill>
                    <a:sym typeface="+mn-ea"/>
                  </a:rPr>
                  <a:t>AI</a:t>
                </a:r>
                <a:r>
                  <a:rPr lang="zh-CN" altLang="en-US" sz="1600" b="1">
                    <a:solidFill>
                      <a:srgbClr val="0070C0"/>
                    </a:solidFill>
                    <a:sym typeface="+mn-ea"/>
                  </a:rPr>
                  <a:t>大脑</a:t>
                </a:r>
                <a:endParaRPr lang="zh-CN" altLang="en-US" sz="1600" b="1">
                  <a:solidFill>
                    <a:srgbClr val="0070C0"/>
                  </a:solidFill>
                  <a:sym typeface="+mn-ea"/>
                </a:endParaRPr>
              </a:p>
            </p:txBody>
          </p:sp>
          <p:pic>
            <p:nvPicPr>
              <p:cNvPr id="110" name="图片 109" descr="人工智能"/>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29" y="8609"/>
                <a:ext cx="825" cy="825"/>
              </a:xfrm>
              <a:prstGeom prst="rect">
                <a:avLst/>
              </a:prstGeom>
            </p:spPr>
          </p:pic>
        </p:grpSp>
        <p:pic>
          <p:nvPicPr>
            <p:cNvPr id="111" name="图片 110" descr="芯片"/>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51" y="3125"/>
              <a:ext cx="841" cy="841"/>
            </a:xfrm>
            <a:prstGeom prst="rect">
              <a:avLst/>
            </a:prstGeom>
          </p:spPr>
        </p:pic>
        <p:sp>
          <p:nvSpPr>
            <p:cNvPr id="112" name="文本框 111"/>
            <p:cNvSpPr txBox="1"/>
            <p:nvPr/>
          </p:nvSpPr>
          <p:spPr>
            <a:xfrm>
              <a:off x="2200" y="4042"/>
              <a:ext cx="2213" cy="658"/>
            </a:xfrm>
            <a:prstGeom prst="rect">
              <a:avLst/>
            </a:prstGeom>
            <a:noFill/>
          </p:spPr>
          <p:txBody>
            <a:bodyPr wrap="square" rtlCol="0" anchor="t">
              <a:noAutofit/>
            </a:bodyPr>
            <a:p>
              <a:pPr lvl="0" algn="ctr">
                <a:buClrTx/>
                <a:buSzTx/>
                <a:buFontTx/>
              </a:pPr>
              <a:r>
                <a:rPr lang="en-US" altLang="zh-CN" sz="1600" b="1">
                  <a:solidFill>
                    <a:srgbClr val="0070C0"/>
                  </a:solidFill>
                  <a:sym typeface="+mn-ea"/>
                </a:rPr>
                <a:t>AI</a:t>
              </a:r>
              <a:r>
                <a:rPr lang="zh-CN" altLang="en-US" sz="1600" b="1">
                  <a:solidFill>
                    <a:srgbClr val="0070C0"/>
                  </a:solidFill>
                  <a:sym typeface="+mn-ea"/>
                </a:rPr>
                <a:t>智能基座</a:t>
              </a:r>
              <a:endParaRPr lang="zh-CN" altLang="en-US" sz="1600" b="1">
                <a:solidFill>
                  <a:srgbClr val="0070C0"/>
                </a:solidFill>
                <a:sym typeface="+mn-ea"/>
              </a:endParaRPr>
            </a:p>
          </p:txBody>
        </p:sp>
        <p:grpSp>
          <p:nvGrpSpPr>
            <p:cNvPr id="113" name="组合 112"/>
            <p:cNvGrpSpPr/>
            <p:nvPr/>
          </p:nvGrpSpPr>
          <p:grpSpPr>
            <a:xfrm>
              <a:off x="-6" y="5066"/>
              <a:ext cx="2212" cy="1490"/>
              <a:chOff x="11929" y="8609"/>
              <a:chExt cx="2212" cy="1490"/>
            </a:xfrm>
          </p:grpSpPr>
          <p:sp>
            <p:nvSpPr>
              <p:cNvPr id="114" name="文本框 113"/>
              <p:cNvSpPr txBox="1"/>
              <p:nvPr/>
            </p:nvSpPr>
            <p:spPr>
              <a:xfrm>
                <a:off x="11929" y="9441"/>
                <a:ext cx="2213" cy="658"/>
              </a:xfrm>
              <a:prstGeom prst="rect">
                <a:avLst/>
              </a:prstGeom>
              <a:noFill/>
            </p:spPr>
            <p:txBody>
              <a:bodyPr wrap="square" rtlCol="0" anchor="t">
                <a:noAutofit/>
              </a:bodyPr>
              <a:p>
                <a:pPr lvl="0" algn="ctr">
                  <a:buClrTx/>
                  <a:buSzTx/>
                  <a:buFontTx/>
                </a:pPr>
                <a:r>
                  <a:rPr lang="zh-CN" altLang="en-US" sz="1600" b="1">
                    <a:solidFill>
                      <a:srgbClr val="0070C0"/>
                    </a:solidFill>
                    <a:sym typeface="+mn-ea"/>
                  </a:rPr>
                  <a:t>脑机疗愈</a:t>
                </a:r>
                <a:endParaRPr lang="zh-CN" altLang="en-US" sz="1600" b="1">
                  <a:solidFill>
                    <a:srgbClr val="0070C0"/>
                  </a:solidFill>
                  <a:sym typeface="+mn-ea"/>
                </a:endParaRPr>
              </a:p>
            </p:txBody>
          </p:sp>
          <p:pic>
            <p:nvPicPr>
              <p:cNvPr id="115" name="图片 114" descr="人头"/>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683" y="8609"/>
                <a:ext cx="802" cy="802"/>
              </a:xfrm>
              <a:prstGeom prst="rect">
                <a:avLst/>
              </a:prstGeom>
            </p:spPr>
          </p:pic>
        </p:grpSp>
        <p:grpSp>
          <p:nvGrpSpPr>
            <p:cNvPr id="116" name="组合 115"/>
            <p:cNvGrpSpPr/>
            <p:nvPr/>
          </p:nvGrpSpPr>
          <p:grpSpPr>
            <a:xfrm>
              <a:off x="33" y="6973"/>
              <a:ext cx="2213" cy="1342"/>
              <a:chOff x="642" y="5252"/>
              <a:chExt cx="2213" cy="1342"/>
            </a:xfrm>
          </p:grpSpPr>
          <p:pic>
            <p:nvPicPr>
              <p:cNvPr id="117" name="图片 116" descr="领导核心"/>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319" y="5252"/>
                <a:ext cx="860" cy="860"/>
              </a:xfrm>
              <a:prstGeom prst="rect">
                <a:avLst/>
              </a:prstGeom>
            </p:spPr>
          </p:pic>
          <p:sp>
            <p:nvSpPr>
              <p:cNvPr id="118" name="文本框 117"/>
              <p:cNvSpPr txBox="1"/>
              <p:nvPr/>
            </p:nvSpPr>
            <p:spPr>
              <a:xfrm>
                <a:off x="642" y="5936"/>
                <a:ext cx="2213" cy="658"/>
              </a:xfrm>
              <a:prstGeom prst="rect">
                <a:avLst/>
              </a:prstGeom>
              <a:noFill/>
            </p:spPr>
            <p:txBody>
              <a:bodyPr wrap="square" rtlCol="0" anchor="t">
                <a:noAutofit/>
              </a:bodyPr>
              <a:p>
                <a:pPr lvl="0" algn="ctr">
                  <a:buClrTx/>
                  <a:buSzTx/>
                  <a:buFontTx/>
                </a:pPr>
                <a:r>
                  <a:rPr lang="en-US" altLang="zh-CN" sz="1600" b="1">
                    <a:solidFill>
                      <a:srgbClr val="0070C0"/>
                    </a:solidFill>
                    <a:sym typeface="+mn-ea"/>
                  </a:rPr>
                  <a:t>AI</a:t>
                </a:r>
                <a:r>
                  <a:rPr lang="zh-CN" altLang="en-US" sz="1600" b="1">
                    <a:solidFill>
                      <a:srgbClr val="0070C0"/>
                    </a:solidFill>
                    <a:sym typeface="+mn-ea"/>
                  </a:rPr>
                  <a:t>核心技术</a:t>
                </a:r>
                <a:endParaRPr lang="zh-CN" altLang="en-US" sz="1600" b="1">
                  <a:solidFill>
                    <a:srgbClr val="0070C0"/>
                  </a:solidFill>
                  <a:sym typeface="+mn-ea"/>
                </a:endParaRPr>
              </a:p>
            </p:txBody>
          </p:sp>
        </p:grpSp>
        <p:grpSp>
          <p:nvGrpSpPr>
            <p:cNvPr id="122" name="组合 121"/>
            <p:cNvGrpSpPr/>
            <p:nvPr/>
          </p:nvGrpSpPr>
          <p:grpSpPr>
            <a:xfrm>
              <a:off x="2248" y="7112"/>
              <a:ext cx="2213" cy="1467"/>
              <a:chOff x="11572" y="2443"/>
              <a:chExt cx="2213" cy="1467"/>
            </a:xfrm>
          </p:grpSpPr>
          <p:sp>
            <p:nvSpPr>
              <p:cNvPr id="123" name="文本框 122"/>
              <p:cNvSpPr txBox="1"/>
              <p:nvPr/>
            </p:nvSpPr>
            <p:spPr>
              <a:xfrm>
                <a:off x="11572" y="3252"/>
                <a:ext cx="2213" cy="658"/>
              </a:xfrm>
              <a:prstGeom prst="rect">
                <a:avLst/>
              </a:prstGeom>
              <a:noFill/>
            </p:spPr>
            <p:txBody>
              <a:bodyPr wrap="square" rtlCol="0" anchor="t">
                <a:noAutofit/>
              </a:bodyPr>
              <a:p>
                <a:pPr lvl="0" algn="ctr">
                  <a:buClrTx/>
                  <a:buSzTx/>
                  <a:buFontTx/>
                </a:pPr>
                <a:r>
                  <a:rPr lang="zh-CN" altLang="en-US" sz="1600" b="1">
                    <a:solidFill>
                      <a:srgbClr val="0070C0"/>
                    </a:solidFill>
                    <a:sym typeface="+mn-ea"/>
                  </a:rPr>
                  <a:t>沉浸式空间</a:t>
                </a:r>
                <a:endParaRPr lang="zh-CN" altLang="en-US" sz="1600" b="1">
                  <a:solidFill>
                    <a:srgbClr val="0070C0"/>
                  </a:solidFill>
                  <a:sym typeface="+mn-ea"/>
                </a:endParaRPr>
              </a:p>
            </p:txBody>
          </p:sp>
          <p:pic>
            <p:nvPicPr>
              <p:cNvPr id="124" name="图片 123" descr="立方体"/>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2315" y="2443"/>
                <a:ext cx="841" cy="841"/>
              </a:xfrm>
              <a:prstGeom prst="rect">
                <a:avLst/>
              </a:prstGeom>
            </p:spPr>
          </p:pic>
        </p:grpSp>
        <p:sp>
          <p:nvSpPr>
            <p:cNvPr id="125" name="文本框 124"/>
            <p:cNvSpPr txBox="1"/>
            <p:nvPr/>
          </p:nvSpPr>
          <p:spPr>
            <a:xfrm>
              <a:off x="4216" y="4058"/>
              <a:ext cx="2213" cy="658"/>
            </a:xfrm>
            <a:prstGeom prst="rect">
              <a:avLst/>
            </a:prstGeom>
            <a:noFill/>
          </p:spPr>
          <p:txBody>
            <a:bodyPr wrap="square" rtlCol="0" anchor="t">
              <a:noAutofit/>
            </a:bodyPr>
            <a:p>
              <a:pPr lvl="0" algn="ctr">
                <a:buClrTx/>
                <a:buSzTx/>
                <a:buFontTx/>
              </a:pPr>
              <a:r>
                <a:rPr lang="zh-CN" altLang="en-US" sz="1600" b="1">
                  <a:solidFill>
                    <a:srgbClr val="0070C0"/>
                  </a:solidFill>
                  <a:sym typeface="+mn-ea"/>
                </a:rPr>
                <a:t>空间计算</a:t>
              </a:r>
              <a:endParaRPr lang="zh-CN" altLang="en-US" sz="1600" b="1">
                <a:solidFill>
                  <a:srgbClr val="0070C0"/>
                </a:solidFill>
                <a:sym typeface="+mn-ea"/>
              </a:endParaRPr>
            </a:p>
          </p:txBody>
        </p:sp>
        <p:pic>
          <p:nvPicPr>
            <p:cNvPr id="126" name="图片 125" descr="尾巴方块箭头"/>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868" y="3243"/>
              <a:ext cx="815" cy="815"/>
            </a:xfrm>
            <a:prstGeom prst="rect">
              <a:avLst/>
            </a:prstGeom>
          </p:spPr>
        </p:pic>
        <p:sp>
          <p:nvSpPr>
            <p:cNvPr id="127" name="文本框 126"/>
            <p:cNvSpPr txBox="1"/>
            <p:nvPr/>
          </p:nvSpPr>
          <p:spPr>
            <a:xfrm>
              <a:off x="321" y="2433"/>
              <a:ext cx="9600" cy="531"/>
            </a:xfrm>
            <a:prstGeom prst="rect">
              <a:avLst/>
            </a:prstGeom>
            <a:noFill/>
          </p:spPr>
          <p:txBody>
            <a:bodyPr wrap="square" rtlCol="0" anchor="t">
              <a:spAutoFit/>
            </a:bodyPr>
            <a:p>
              <a:pPr algn="ctr">
                <a:defRPr sz="24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zh-CN" sz="1600">
                  <a:solidFill>
                    <a:srgbClr val="0070C0"/>
                  </a:solidFill>
                  <a:sym typeface="+mn-ea"/>
                </a:rPr>
                <a:t>六大方向，</a:t>
              </a:r>
              <a:r>
                <a:rPr sz="1600">
                  <a:solidFill>
                    <a:srgbClr val="0070C0"/>
                  </a:solidFill>
                  <a:sym typeface="+mn-ea"/>
                </a:rPr>
                <a:t>打造全面的</a:t>
              </a:r>
              <a:r>
                <a:rPr sz="1600">
                  <a:solidFill>
                    <a:srgbClr val="0070C0"/>
                  </a:solidFill>
                  <a:latin typeface="Arial" panose="020B0604020202020204"/>
                  <a:ea typeface="Arial" panose="020B0604020202020204"/>
                  <a:cs typeface="Arial" panose="020B0604020202020204"/>
                  <a:sym typeface="Arial" panose="020B0604020202020204"/>
                </a:rPr>
                <a:t>AI</a:t>
              </a:r>
              <a:r>
                <a:rPr sz="1600">
                  <a:solidFill>
                    <a:srgbClr val="0070C0"/>
                  </a:solidFill>
                  <a:sym typeface="+mn-ea"/>
                </a:rPr>
                <a:t>核心技术能力及产业生态</a:t>
              </a:r>
              <a:endParaRPr lang="zh-CN" altLang="en-US" sz="1600">
                <a:solidFill>
                  <a:srgbClr val="0070C0"/>
                </a:solidFill>
                <a:sym typeface="+mn-ea"/>
              </a:endParaRPr>
            </a:p>
          </p:txBody>
        </p:sp>
      </p:grpSp>
    </p:spTree>
    <p:custDataLst>
      <p:tags r:id="rId15"/>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2" name="圆角矩形 41"/>
          <p:cNvSpPr/>
          <p:nvPr>
            <p:custDataLst>
              <p:tags r:id="rId1"/>
            </p:custDataLst>
          </p:nvPr>
        </p:nvSpPr>
        <p:spPr>
          <a:xfrm>
            <a:off x="5804535" y="1149985"/>
            <a:ext cx="6097905" cy="5455285"/>
          </a:xfrm>
          <a:prstGeom prst="roundRect">
            <a:avLst>
              <a:gd name="adj" fmla="val 0"/>
            </a:avLst>
          </a:prstGeom>
          <a:solidFill>
            <a:schemeClr val="bg1"/>
          </a:solidFill>
          <a:ln>
            <a:noFill/>
          </a:ln>
          <a:effectLst>
            <a:outerShdw blurRad="101600" dir="2700000" sx="101000" sy="101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dirty="0"/>
          </a:p>
        </p:txBody>
      </p:sp>
      <p:sp>
        <p:nvSpPr>
          <p:cNvPr id="8" name="文本框 7"/>
          <p:cNvSpPr txBox="1"/>
          <p:nvPr/>
        </p:nvSpPr>
        <p:spPr>
          <a:xfrm>
            <a:off x="6096635" y="1305560"/>
            <a:ext cx="5520690" cy="5144135"/>
          </a:xfrm>
          <a:prstGeom prst="rect">
            <a:avLst/>
          </a:prstGeom>
          <a:noFill/>
        </p:spPr>
        <p:txBody>
          <a:bodyPr wrap="square" rtlCol="0" anchor="t">
            <a:spAutoFit/>
          </a:bodyPr>
          <a:p>
            <a:pPr marL="0" lvl="1" indent="-285750" algn="l" fontAlgn="auto">
              <a:lnSpc>
                <a:spcPct val="120000"/>
              </a:lnSpc>
              <a:spcBef>
                <a:spcPts val="600"/>
              </a:spcBef>
              <a:spcAft>
                <a:spcPts val="600"/>
              </a:spcAft>
              <a:buClr>
                <a:srgbClr val="0764FD"/>
              </a:buClr>
              <a:buSzPct val="65000"/>
              <a:buFont typeface="Wingdings" panose="05000000000000000000" charset="0"/>
              <a:buChar char="n"/>
              <a:defRPr/>
            </a:pPr>
            <a:r>
              <a:rPr lang="en-US" altLang="zh-CN" sz="1600">
                <a:solidFill>
                  <a:schemeClr val="tx1">
                    <a:lumMod val="65000"/>
                    <a:lumOff val="35000"/>
                  </a:schemeClr>
                </a:solidFill>
                <a:sym typeface="+mn-ea"/>
              </a:rPr>
              <a:t>以“好房子”AI科技住宅体系为引擎，</a:t>
            </a:r>
            <a:r>
              <a:rPr lang="en-US" altLang="zh-CN" sz="1600">
                <a:solidFill>
                  <a:schemeClr val="tx1">
                    <a:lumMod val="65000"/>
                    <a:lumOff val="35000"/>
                  </a:schemeClr>
                </a:solidFill>
                <a:sym typeface="+mn-ea"/>
              </a:rPr>
              <a:t>获住建部、地方政府领导等权威部门深度背书，并与头部房企在全国落地丰富“好房子”标杆项目</a:t>
            </a:r>
            <a:endParaRPr lang="zh-CN" altLang="en-US" sz="1600">
              <a:solidFill>
                <a:srgbClr val="FF0000"/>
              </a:solidFill>
            </a:endParaRPr>
          </a:p>
          <a:p>
            <a:pPr marL="0" lvl="1" indent="-285750" algn="l" fontAlgn="auto">
              <a:lnSpc>
                <a:spcPct val="120000"/>
              </a:lnSpc>
              <a:spcBef>
                <a:spcPts val="600"/>
              </a:spcBef>
              <a:spcAft>
                <a:spcPts val="600"/>
              </a:spcAft>
              <a:buClr>
                <a:srgbClr val="0764FD"/>
              </a:buClr>
              <a:buSzPct val="65000"/>
              <a:buFont typeface="Wingdings" panose="05000000000000000000" charset="0"/>
              <a:buChar char="n"/>
              <a:defRPr/>
            </a:pPr>
            <a:r>
              <a:rPr lang="en-US" altLang="zh-CN" sz="1600">
                <a:solidFill>
                  <a:schemeClr val="tx1">
                    <a:lumMod val="65000"/>
                    <a:lumOff val="35000"/>
                  </a:schemeClr>
                </a:solidFill>
                <a:sym typeface="+mn-ea"/>
              </a:rPr>
              <a:t>Top10</a:t>
            </a:r>
            <a:r>
              <a:rPr lang="zh-CN" altLang="en-US" sz="1600">
                <a:solidFill>
                  <a:schemeClr val="tx1">
                    <a:lumMod val="65000"/>
                    <a:lumOff val="35000"/>
                  </a:schemeClr>
                </a:solidFill>
                <a:sym typeface="+mn-ea"/>
              </a:rPr>
              <a:t>头部房企战略合作客户占比</a:t>
            </a:r>
            <a:r>
              <a:rPr lang="en-US" altLang="zh-CN" sz="1600">
                <a:solidFill>
                  <a:schemeClr val="tx1">
                    <a:lumMod val="65000"/>
                    <a:lumOff val="35000"/>
                  </a:schemeClr>
                </a:solidFill>
                <a:sym typeface="+mn-ea"/>
              </a:rPr>
              <a:t>50%</a:t>
            </a:r>
            <a:r>
              <a:rPr lang="zh-CN" altLang="en-US" sz="1600">
                <a:solidFill>
                  <a:schemeClr val="tx1">
                    <a:lumMod val="65000"/>
                    <a:lumOff val="35000"/>
                  </a:schemeClr>
                </a:solidFill>
                <a:sym typeface="+mn-ea"/>
              </a:rPr>
              <a:t>，与</a:t>
            </a:r>
            <a:r>
              <a:rPr lang="zh-CN" altLang="en-US" sz="1600">
                <a:solidFill>
                  <a:schemeClr val="tx1">
                    <a:lumMod val="65000"/>
                    <a:lumOff val="35000"/>
                  </a:schemeClr>
                </a:solidFill>
                <a:sym typeface="+mn-ea"/>
              </a:rPr>
              <a:t>保利发展、招商蛇口、建发房产、中国金茂、越秀地产、国贸地产、中国铁建等众多</a:t>
            </a:r>
            <a:r>
              <a:rPr lang="zh-CN" altLang="en-US" sz="1600" b="1">
                <a:solidFill>
                  <a:srgbClr val="0070C0"/>
                </a:solidFill>
                <a:sym typeface="+mn-ea"/>
              </a:rPr>
              <a:t>国央企达成战略集采</a:t>
            </a:r>
            <a:r>
              <a:rPr lang="zh-CN" altLang="en-US" sz="1600">
                <a:solidFill>
                  <a:schemeClr val="tx1">
                    <a:lumMod val="65000"/>
                    <a:lumOff val="35000"/>
                  </a:schemeClr>
                </a:solidFill>
                <a:sym typeface="+mn-ea"/>
              </a:rPr>
              <a:t>，为超百万户家庭提供智能生活体验；</a:t>
            </a:r>
            <a:endParaRPr lang="en-US" altLang="zh-CN" sz="1600">
              <a:solidFill>
                <a:schemeClr val="tx1">
                  <a:lumMod val="65000"/>
                  <a:lumOff val="35000"/>
                </a:schemeClr>
              </a:solidFill>
            </a:endParaRPr>
          </a:p>
          <a:p>
            <a:pPr marL="285750" lvl="1" indent="-285750" algn="l" fontAlgn="auto">
              <a:lnSpc>
                <a:spcPct val="12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mn-ea"/>
              </a:rPr>
              <a:t>前装智能家居供应商</a:t>
            </a:r>
            <a:r>
              <a:rPr lang="en-US" altLang="zh-CN" sz="1600">
                <a:solidFill>
                  <a:schemeClr val="tx1">
                    <a:lumMod val="65000"/>
                    <a:lumOff val="35000"/>
                  </a:schemeClr>
                </a:solidFill>
                <a:sym typeface="+mn-ea"/>
              </a:rPr>
              <a:t>·</a:t>
            </a:r>
            <a:r>
              <a:rPr lang="zh-CN" altLang="en-US" sz="1600">
                <a:solidFill>
                  <a:schemeClr val="tx1">
                    <a:lumMod val="65000"/>
                    <a:lumOff val="35000"/>
                  </a:schemeClr>
                </a:solidFill>
                <a:sym typeface="+mn-ea"/>
              </a:rPr>
              <a:t>国资国企</a:t>
            </a:r>
            <a:r>
              <a:rPr lang="zh-CN" altLang="en-US" sz="1600" b="1">
                <a:solidFill>
                  <a:srgbClr val="0070C0"/>
                </a:solidFill>
                <a:sym typeface="+mn-ea"/>
              </a:rPr>
              <a:t>NO.1</a:t>
            </a:r>
            <a:endParaRPr lang="en-US" altLang="zh-CN" sz="1600">
              <a:solidFill>
                <a:schemeClr val="tx1">
                  <a:lumMod val="65000"/>
                  <a:lumOff val="35000"/>
                </a:schemeClr>
              </a:solidFill>
            </a:endParaRPr>
          </a:p>
          <a:p>
            <a:pPr marL="285750" lvl="1" indent="-285750" algn="l" fontAlgn="auto">
              <a:lnSpc>
                <a:spcPct val="12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mn-ea"/>
              </a:rPr>
              <a:t>紧密携手科大讯飞、阿里云I</a:t>
            </a:r>
            <a:r>
              <a:rPr lang="en-US" altLang="zh-CN" sz="1600">
                <a:solidFill>
                  <a:schemeClr val="tx1">
                    <a:lumMod val="65000"/>
                    <a:lumOff val="35000"/>
                  </a:schemeClr>
                </a:solidFill>
                <a:sym typeface="+mn-ea"/>
              </a:rPr>
              <a:t>o</a:t>
            </a:r>
            <a:r>
              <a:rPr lang="zh-CN" altLang="en-US" sz="1600">
                <a:solidFill>
                  <a:schemeClr val="tx1">
                    <a:lumMod val="65000"/>
                    <a:lumOff val="35000"/>
                  </a:schemeClr>
                </a:solidFill>
                <a:sym typeface="+mn-ea"/>
              </a:rPr>
              <a:t>T、芯科科技Silicon Labs等</a:t>
            </a:r>
            <a:r>
              <a:rPr lang="zh-CN" altLang="en-US" sz="1600" b="1">
                <a:solidFill>
                  <a:srgbClr val="0070C0"/>
                </a:solidFill>
                <a:sym typeface="+mn-ea"/>
              </a:rPr>
              <a:t>战略合作伙伴</a:t>
            </a:r>
            <a:r>
              <a:rPr lang="zh-CN" altLang="en-US" sz="1600">
                <a:solidFill>
                  <a:schemeClr val="tx1">
                    <a:lumMod val="65000"/>
                    <a:lumOff val="35000"/>
                  </a:schemeClr>
                </a:solidFill>
                <a:sym typeface="+mn-ea"/>
              </a:rPr>
              <a:t>；</a:t>
            </a:r>
            <a:endParaRPr lang="zh-CN" altLang="en-US" sz="1600">
              <a:solidFill>
                <a:schemeClr val="tx1">
                  <a:lumMod val="65000"/>
                  <a:lumOff val="35000"/>
                </a:schemeClr>
              </a:solidFill>
            </a:endParaRPr>
          </a:p>
          <a:p>
            <a:pPr marL="285750" lvl="1" indent="-285750" algn="l" fontAlgn="auto">
              <a:lnSpc>
                <a:spcPct val="12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mn-ea"/>
              </a:rPr>
              <a:t>OpenHarmony 开源项目成员单位，星闪联盟成员单位；</a:t>
            </a:r>
            <a:endParaRPr lang="zh-CN" altLang="en-US" sz="1600">
              <a:solidFill>
                <a:schemeClr val="tx1">
                  <a:lumMod val="65000"/>
                  <a:lumOff val="35000"/>
                </a:schemeClr>
              </a:solidFill>
            </a:endParaRPr>
          </a:p>
          <a:p>
            <a:pPr marL="285750" lvl="1" indent="-285750" algn="l" fontAlgn="auto">
              <a:lnSpc>
                <a:spcPct val="120000"/>
              </a:lnSpc>
              <a:spcBef>
                <a:spcPts val="600"/>
              </a:spcBef>
              <a:spcAft>
                <a:spcPts val="600"/>
              </a:spcAft>
              <a:buClr>
                <a:srgbClr val="0764FD"/>
              </a:buClr>
              <a:buSzPct val="65000"/>
              <a:buFont typeface="Wingdings" panose="05000000000000000000" charset="0"/>
              <a:buChar char="n"/>
              <a:defRPr/>
            </a:pPr>
            <a:r>
              <a:rPr lang="en-US" altLang="zh-CN" sz="1600">
                <a:solidFill>
                  <a:schemeClr val="tx1">
                    <a:lumMod val="65000"/>
                    <a:lumOff val="35000"/>
                  </a:schemeClr>
                </a:solidFill>
                <a:sym typeface="+mn-ea"/>
              </a:rPr>
              <a:t>2022</a:t>
            </a:r>
            <a:r>
              <a:rPr lang="zh-CN" altLang="en-US" sz="1600">
                <a:solidFill>
                  <a:schemeClr val="tx1">
                    <a:lumMod val="65000"/>
                    <a:lumOff val="35000"/>
                  </a:schemeClr>
                </a:solidFill>
                <a:sym typeface="+mn-ea"/>
              </a:rPr>
              <a:t>年</a:t>
            </a:r>
            <a:r>
              <a:rPr lang="zh-CN" altLang="en-US" sz="1600" b="1">
                <a:solidFill>
                  <a:srgbClr val="0070C0"/>
                </a:solidFill>
                <a:sym typeface="+mn-ea"/>
              </a:rPr>
              <a:t>杭州亚运村</a:t>
            </a:r>
            <a:r>
              <a:rPr lang="zh-CN" altLang="en-US" sz="1600">
                <a:solidFill>
                  <a:schemeClr val="tx1">
                    <a:lumMod val="65000"/>
                    <a:lumOff val="35000"/>
                  </a:schemeClr>
                </a:solidFill>
                <a:sym typeface="+mn-ea"/>
              </a:rPr>
              <a:t>智能家居系统合作伙伴；</a:t>
            </a:r>
            <a:endParaRPr lang="zh-CN" altLang="en-US" sz="1600">
              <a:solidFill>
                <a:schemeClr val="tx1">
                  <a:lumMod val="65000"/>
                  <a:lumOff val="35000"/>
                </a:schemeClr>
              </a:solidFill>
            </a:endParaRPr>
          </a:p>
          <a:p>
            <a:pPr marL="285750" lvl="1" indent="-285750" algn="l" fontAlgn="auto">
              <a:lnSpc>
                <a:spcPct val="12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mn-ea"/>
              </a:rPr>
              <a:t>先后获评最具价值“好房子”AI科技住宅品牌、最具价值智慧空间品牌、</a:t>
            </a:r>
            <a:r>
              <a:rPr lang="en-US" altLang="zh-CN" sz="1600">
                <a:solidFill>
                  <a:schemeClr val="tx1">
                    <a:lumMod val="65000"/>
                    <a:lumOff val="35000"/>
                  </a:schemeClr>
                </a:solidFill>
                <a:sym typeface="+mn-ea"/>
              </a:rPr>
              <a:t>KNX</a:t>
            </a:r>
            <a:r>
              <a:rPr lang="zh-CN" altLang="en-US" sz="1600">
                <a:solidFill>
                  <a:schemeClr val="tx1">
                    <a:lumMod val="65000"/>
                    <a:lumOff val="35000"/>
                  </a:schemeClr>
                </a:solidFill>
                <a:sym typeface="+mn-ea"/>
              </a:rPr>
              <a:t>中国应用奖等行业大奖</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3" name="矩形 2"/>
          <p:cNvSpPr/>
          <p:nvPr/>
        </p:nvSpPr>
        <p:spPr>
          <a:xfrm>
            <a:off x="262255" y="656590"/>
            <a:ext cx="10676255" cy="492760"/>
          </a:xfrm>
          <a:prstGeom prst="rect">
            <a:avLst/>
          </a:prstGeom>
        </p:spPr>
        <p:txBody>
          <a:bodyPr wrap="square">
            <a:noAutofit/>
          </a:bodyPr>
          <a:p>
            <a:pPr indent="0" algn="just">
              <a:lnSpc>
                <a:spcPct val="130000"/>
              </a:lnSpc>
              <a:buFont typeface="Arial" panose="020B0604020202020204" pitchFamily="34" charset="0"/>
              <a:buNone/>
            </a:pPr>
            <a:r>
              <a:rPr lang="zh-CN" altLang="en-US" sz="1600">
                <a:solidFill>
                  <a:schemeClr val="bg2">
                    <a:lumMod val="10000"/>
                  </a:schemeClr>
                </a:solidFill>
                <a:latin typeface="+mj-lt"/>
                <a:ea typeface="+mj-ea"/>
              </a:rPr>
              <a:t>全球知名的</a:t>
            </a:r>
            <a:r>
              <a:rPr lang="en-US" altLang="zh-CN" sz="1600">
                <a:solidFill>
                  <a:schemeClr val="bg2">
                    <a:lumMod val="10000"/>
                  </a:schemeClr>
                </a:solidFill>
                <a:latin typeface="+mj-lt"/>
                <a:ea typeface="+mj-ea"/>
              </a:rPr>
              <a:t>ICT+AIoT</a:t>
            </a:r>
            <a:r>
              <a:rPr lang="zh-CN" altLang="en-US" sz="1600">
                <a:solidFill>
                  <a:schemeClr val="bg2">
                    <a:lumMod val="10000"/>
                  </a:schemeClr>
                </a:solidFill>
                <a:latin typeface="+mj-lt"/>
                <a:ea typeface="+mj-ea"/>
              </a:rPr>
              <a:t>智慧空间解决方案专家</a:t>
            </a:r>
            <a:endParaRPr lang="zh-CN" altLang="en-US" sz="1600">
              <a:solidFill>
                <a:schemeClr val="bg2">
                  <a:lumMod val="10000"/>
                </a:schemeClr>
              </a:solidFill>
              <a:latin typeface="+mj-lt"/>
              <a:ea typeface="+mj-ea"/>
            </a:endParaRPr>
          </a:p>
          <a:p>
            <a:pPr indent="0" algn="just">
              <a:lnSpc>
                <a:spcPct val="130000"/>
              </a:lnSpc>
              <a:buFont typeface="Arial" panose="020B0604020202020204" pitchFamily="34" charset="0"/>
              <a:buNone/>
            </a:pPr>
            <a:endParaRPr lang="zh-CN" altLang="en-US" sz="1600">
              <a:solidFill>
                <a:schemeClr val="bg2">
                  <a:lumMod val="10000"/>
                </a:schemeClr>
              </a:solidFill>
              <a:latin typeface="+mj-lt"/>
              <a:ea typeface="+mj-ea"/>
            </a:endParaRPr>
          </a:p>
        </p:txBody>
      </p:sp>
      <p:sp>
        <p:nvSpPr>
          <p:cNvPr id="7" name="标题 6"/>
          <p:cNvSpPr>
            <a:spLocks noGrp="1"/>
          </p:cNvSpPr>
          <p:nvPr>
            <p:custDataLst>
              <p:tags r:id="rId2"/>
            </p:custDataLst>
          </p:nvPr>
        </p:nvSpPr>
        <p:spPr>
          <a:xfrm>
            <a:off x="262255" y="327660"/>
            <a:ext cx="10968990" cy="48895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algn="l">
              <a:spcBef>
                <a:spcPts val="0"/>
              </a:spcBef>
              <a:buClrTx/>
              <a:buSzTx/>
              <a:buFontTx/>
            </a:pPr>
            <a:r>
              <a:rPr kumimoji="1" lang="zh-CN" altLang="en-US" sz="2400" b="1" spc="0" smtClean="0">
                <a:solidFill>
                  <a:srgbClr val="0070C0"/>
                </a:solidFill>
                <a:latin typeface="微软雅黑" panose="020B0503020204020204" charset="-122"/>
                <a:ea typeface="微软雅黑" panose="020B0503020204020204" charset="-122"/>
                <a:cs typeface="+mn-cs"/>
              </a:rPr>
              <a:t>智慧空间</a:t>
            </a:r>
            <a:endParaRPr kumimoji="1" lang="zh-CN" altLang="en-US" sz="2400" b="1" spc="0" smtClean="0">
              <a:solidFill>
                <a:srgbClr val="0070C0"/>
              </a:solidFill>
              <a:latin typeface="微软雅黑" panose="020B0503020204020204" charset="-122"/>
              <a:ea typeface="微软雅黑" panose="020B0503020204020204" charset="-122"/>
              <a:cs typeface="+mn-cs"/>
            </a:endParaRPr>
          </a:p>
        </p:txBody>
      </p:sp>
      <p:pic>
        <p:nvPicPr>
          <p:cNvPr id="4" name="图片 3"/>
          <p:cNvPicPr>
            <a:picLocks noChangeAspect="1"/>
          </p:cNvPicPr>
          <p:nvPr/>
        </p:nvPicPr>
        <p:blipFill>
          <a:blip r:embed="rId3"/>
          <a:stretch>
            <a:fillRect/>
          </a:stretch>
        </p:blipFill>
        <p:spPr>
          <a:xfrm>
            <a:off x="262255" y="2258060"/>
            <a:ext cx="5542280" cy="3117850"/>
          </a:xfrm>
          <a:prstGeom prst="rect">
            <a:avLst/>
          </a:prstGeom>
        </p:spPr>
      </p:pic>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矩形 12"/>
          <p:cNvSpPr/>
          <p:nvPr/>
        </p:nvSpPr>
        <p:spPr>
          <a:xfrm>
            <a:off x="1134745" y="911860"/>
            <a:ext cx="6160770" cy="579120"/>
          </a:xfrm>
          <a:prstGeom prst="rect">
            <a:avLst/>
          </a:prstGeom>
        </p:spPr>
        <p:txBody>
          <a:bodyPr wrap="square">
            <a:noAutofit/>
          </a:bodyPr>
          <a:p>
            <a:pPr indent="0" algn="just">
              <a:lnSpc>
                <a:spcPct val="130000"/>
              </a:lnSpc>
              <a:buFont typeface="Arial" panose="020B0604020202020204" pitchFamily="34" charset="0"/>
              <a:buNone/>
            </a:pPr>
            <a:endParaRPr>
              <a:sym typeface="+mn-ea"/>
            </a:endParaRPr>
          </a:p>
        </p:txBody>
      </p:sp>
      <p:pic>
        <p:nvPicPr>
          <p:cNvPr id="57" name="http://photo-static-api.fotomore.com/creative/vcg/400/new/VCG41N1189936983.jpg?uid=386&amp;timestamp=1710236664&amp;sign=1aedf7fccf70adea67c783bbd0efa57a" descr="D:/星网锐捷-杰瑞/策划组工作辟邪剑谱之杰瑞牛逼的不要不要德/公司PPT/2023更新配图/千库网_工程技术和工业4.0智能工厂概念，图标图形显示通过互联网网络控制机器人和自动化机械的自动化系统。_摄影图编号4013098.png千库网_工程技术和工业4.0智能工厂概念，图标图形显示通过互联网网络控制机器人和自动化机械的自动化系统。_摄影图编号4013098"/>
          <p:cNvPicPr>
            <a:picLocks noChangeAspect="1"/>
          </p:cNvPicPr>
          <p:nvPr/>
        </p:nvPicPr>
        <p:blipFill rotWithShape="1">
          <a:blip r:embed="rId1"/>
          <a:srcRect/>
          <a:stretch>
            <a:fillRect/>
          </a:stretch>
        </p:blipFill>
        <p:spPr>
          <a:xfrm>
            <a:off x="732156" y="1347690"/>
            <a:ext cx="10728326" cy="2777027"/>
          </a:xfrm>
          <a:custGeom>
            <a:avLst/>
            <a:gdLst>
              <a:gd name="connsiteX0" fmla="*/ 0 w 10728326"/>
              <a:gd name="connsiteY0" fmla="*/ 0 h 2777027"/>
              <a:gd name="connsiteX1" fmla="*/ 10728326 w 10728326"/>
              <a:gd name="connsiteY1" fmla="*/ 0 h 2777027"/>
              <a:gd name="connsiteX2" fmla="*/ 10728326 w 10728326"/>
              <a:gd name="connsiteY2" fmla="*/ 2777027 h 2777027"/>
              <a:gd name="connsiteX3" fmla="*/ 0 w 10728326"/>
              <a:gd name="connsiteY3" fmla="*/ 2777027 h 2777027"/>
            </a:gdLst>
            <a:ahLst/>
            <a:cxnLst>
              <a:cxn ang="0">
                <a:pos x="connsiteX0" y="connsiteY0"/>
              </a:cxn>
              <a:cxn ang="0">
                <a:pos x="connsiteX1" y="connsiteY1"/>
              </a:cxn>
              <a:cxn ang="0">
                <a:pos x="connsiteX2" y="connsiteY2"/>
              </a:cxn>
              <a:cxn ang="0">
                <a:pos x="connsiteX3" y="connsiteY3"/>
              </a:cxn>
            </a:cxnLst>
            <a:rect l="l" t="t" r="r" b="b"/>
            <a:pathLst>
              <a:path w="10728326" h="2777027">
                <a:moveTo>
                  <a:pt x="0" y="0"/>
                </a:moveTo>
                <a:lnTo>
                  <a:pt x="10728326" y="0"/>
                </a:lnTo>
                <a:lnTo>
                  <a:pt x="10728326" y="2777027"/>
                </a:lnTo>
                <a:lnTo>
                  <a:pt x="0" y="2777027"/>
                </a:lnTo>
                <a:close/>
              </a:path>
            </a:pathLst>
          </a:custGeom>
        </p:spPr>
      </p:pic>
      <p:sp>
        <p:nvSpPr>
          <p:cNvPr id="15" name="矩形 14"/>
          <p:cNvSpPr/>
          <p:nvPr/>
        </p:nvSpPr>
        <p:spPr>
          <a:xfrm>
            <a:off x="728345" y="3611880"/>
            <a:ext cx="10741660" cy="2774315"/>
          </a:xfrm>
          <a:prstGeom prst="rect">
            <a:avLst/>
          </a:prstGeom>
          <a:solidFill>
            <a:schemeClr val="bg1"/>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黑体" panose="02010609060101010101" charset="-122"/>
            </a:endParaRPr>
          </a:p>
        </p:txBody>
      </p:sp>
      <p:sp>
        <p:nvSpPr>
          <p:cNvPr id="17" name="矩形 16"/>
          <p:cNvSpPr/>
          <p:nvPr/>
        </p:nvSpPr>
        <p:spPr>
          <a:xfrm>
            <a:off x="1358900" y="3876675"/>
            <a:ext cx="10025380" cy="1588770"/>
          </a:xfrm>
          <a:prstGeom prst="rect">
            <a:avLst/>
          </a:prstGeom>
        </p:spPr>
        <p:txBody>
          <a:bodyPr wrap="square">
            <a:noAutofit/>
          </a:bodyPr>
          <a:p>
            <a:pPr marL="285750" lvl="1" indent="-285750" algn="l" fontAlgn="auto">
              <a:lnSpc>
                <a:spcPct val="150000"/>
              </a:lnSpc>
              <a:spcBef>
                <a:spcPts val="600"/>
              </a:spcBef>
              <a:spcAft>
                <a:spcPts val="600"/>
              </a:spcAft>
              <a:buClr>
                <a:srgbClr val="0764FD"/>
              </a:buClr>
              <a:buSzPct val="65000"/>
              <a:buFont typeface="Wingdings" panose="05000000000000000000" charset="0"/>
              <a:buChar char="n"/>
              <a:defRPr/>
            </a:pPr>
            <a:r>
              <a:rPr lang="zh-CN" altLang="en-US" sz="1600" b="1">
                <a:solidFill>
                  <a:srgbClr val="0070C0"/>
                </a:solidFill>
              </a:rPr>
              <a:t>AI+软件+硬件整体解决方案</a:t>
            </a:r>
            <a:r>
              <a:rPr lang="zh-CN" altLang="en-US" sz="1600">
                <a:solidFill>
                  <a:schemeClr val="tx1">
                    <a:lumMod val="65000"/>
                    <a:lumOff val="35000"/>
                  </a:schemeClr>
                </a:solidFill>
              </a:rPr>
              <a:t>，深度融合</a:t>
            </a:r>
            <a:r>
              <a:rPr lang="en-US" altLang="zh-CN" sz="1600">
                <a:solidFill>
                  <a:schemeClr val="tx1">
                    <a:lumMod val="65000"/>
                    <a:lumOff val="35000"/>
                  </a:schemeClr>
                </a:solidFill>
              </a:rPr>
              <a:t>AI</a:t>
            </a:r>
            <a:r>
              <a:rPr lang="zh-CN" altLang="en-US" sz="1600">
                <a:solidFill>
                  <a:schemeClr val="tx1">
                    <a:lumMod val="65000"/>
                    <a:lumOff val="35000"/>
                  </a:schemeClr>
                </a:solidFill>
              </a:rPr>
              <a:t>智能研发、</a:t>
            </a:r>
            <a:r>
              <a:rPr lang="en-US" altLang="zh-CN" sz="1600">
                <a:solidFill>
                  <a:schemeClr val="tx1">
                    <a:lumMod val="65000"/>
                    <a:lumOff val="35000"/>
                  </a:schemeClr>
                </a:solidFill>
              </a:rPr>
              <a:t>AI</a:t>
            </a:r>
            <a:r>
              <a:rPr lang="zh-CN" altLang="en-US" sz="1600">
                <a:solidFill>
                  <a:schemeClr val="tx1">
                    <a:lumMod val="65000"/>
                    <a:lumOff val="35000"/>
                  </a:schemeClr>
                </a:solidFill>
              </a:rPr>
              <a:t>智能仓储、</a:t>
            </a:r>
            <a:r>
              <a:rPr lang="en-US" altLang="zh-CN" sz="1600">
                <a:solidFill>
                  <a:schemeClr val="tx1">
                    <a:lumMod val="65000"/>
                    <a:lumOff val="35000"/>
                  </a:schemeClr>
                </a:solidFill>
              </a:rPr>
              <a:t>AI</a:t>
            </a:r>
            <a:r>
              <a:rPr lang="zh-CN" altLang="en-US" sz="1600">
                <a:solidFill>
                  <a:schemeClr val="tx1">
                    <a:lumMod val="65000"/>
                    <a:lumOff val="35000"/>
                  </a:schemeClr>
                </a:solidFill>
              </a:rPr>
              <a:t>智能制造与</a:t>
            </a:r>
            <a:r>
              <a:rPr lang="en-US" altLang="zh-CN" sz="1600">
                <a:solidFill>
                  <a:schemeClr val="tx1">
                    <a:lumMod val="65000"/>
                    <a:lumOff val="35000"/>
                  </a:schemeClr>
                </a:solidFill>
              </a:rPr>
              <a:t>AI</a:t>
            </a:r>
            <a:r>
              <a:rPr lang="zh-CN" altLang="en-US" sz="1600">
                <a:solidFill>
                  <a:schemeClr val="tx1">
                    <a:lumMod val="65000"/>
                    <a:lumOff val="35000"/>
                  </a:schemeClr>
                </a:solidFill>
              </a:rPr>
              <a:t>智能决策，打造覆盖电子制造从产品研发、仓储管理、</a:t>
            </a:r>
            <a:r>
              <a:rPr lang="en-US" altLang="zh-CN" sz="1600">
                <a:solidFill>
                  <a:schemeClr val="tx1">
                    <a:lumMod val="65000"/>
                    <a:lumOff val="35000"/>
                  </a:schemeClr>
                </a:solidFill>
              </a:rPr>
              <a:t>PCBA</a:t>
            </a:r>
            <a:r>
              <a:rPr lang="zh-CN" altLang="en-US" sz="1600">
                <a:solidFill>
                  <a:schemeClr val="tx1">
                    <a:lumMod val="65000"/>
                    <a:lumOff val="35000"/>
                  </a:schemeClr>
                </a:solidFill>
              </a:rPr>
              <a:t>及装配全制程、经营决策的全链路软硬一体、自主协同的工业智能整体解决方案;</a:t>
            </a:r>
            <a:endParaRPr lang="zh-CN" altLang="en-US" sz="1600">
              <a:solidFill>
                <a:schemeClr val="tx1">
                  <a:lumMod val="65000"/>
                  <a:lumOff val="35000"/>
                </a:schemeClr>
              </a:solidFill>
            </a:endParaRPr>
          </a:p>
          <a:p>
            <a:pPr marL="285750" lvl="1" indent="-285750" algn="l" fontAlgn="auto">
              <a:lnSpc>
                <a:spcPct val="150000"/>
              </a:lnSpc>
              <a:spcBef>
                <a:spcPts val="600"/>
              </a:spcBef>
              <a:spcAft>
                <a:spcPts val="600"/>
              </a:spcAft>
              <a:buClr>
                <a:srgbClr val="0764FD"/>
              </a:buClr>
              <a:buSzPct val="65000"/>
              <a:buFont typeface="Wingdings" panose="05000000000000000000" charset="0"/>
              <a:buChar char="n"/>
              <a:defRPr/>
            </a:pPr>
            <a:r>
              <a:rPr lang="zh-CN" altLang="en-US" sz="1600">
                <a:solidFill>
                  <a:schemeClr val="tx1">
                    <a:lumMod val="65000"/>
                    <a:lumOff val="35000"/>
                  </a:schemeClr>
                </a:solidFill>
                <a:sym typeface="+mn-ea"/>
              </a:rPr>
              <a:t>服务</a:t>
            </a:r>
            <a:r>
              <a:rPr lang="zh-CN" altLang="en-US" sz="1600" b="1">
                <a:solidFill>
                  <a:srgbClr val="0070C0"/>
                </a:solidFill>
                <a:sym typeface="+mn-ea"/>
              </a:rPr>
              <a:t>3C、新能源、汽车电子、电力</a:t>
            </a:r>
            <a:r>
              <a:rPr lang="zh-CN" altLang="en-US" sz="1600">
                <a:solidFill>
                  <a:schemeClr val="tx1">
                    <a:lumMod val="65000"/>
                    <a:lumOff val="35000"/>
                  </a:schemeClr>
                </a:solidFill>
                <a:sym typeface="+mn-ea"/>
              </a:rPr>
              <a:t>等高端装备制造企业，</a:t>
            </a:r>
            <a:r>
              <a:rPr lang="zh-CN" altLang="en-US" sz="1600">
                <a:solidFill>
                  <a:schemeClr val="tx1">
                    <a:lumMod val="65000"/>
                    <a:lumOff val="35000"/>
                  </a:schemeClr>
                </a:solidFill>
              </a:rPr>
              <a:t>成功应用于东方通信、京东方、锦浪科技、禾赛</a:t>
            </a:r>
            <a:r>
              <a:rPr lang="zh-CN" altLang="en-US" sz="1600">
                <a:solidFill>
                  <a:schemeClr val="tx1">
                    <a:lumMod val="65000"/>
                    <a:lumOff val="35000"/>
                  </a:schemeClr>
                </a:solidFill>
              </a:rPr>
              <a:t>科技等知名制造企业，帮助部分客户年均提升经济效益近千万。</a:t>
            </a:r>
            <a:endParaRPr lang="zh-CN" altLang="en-US" sz="1600">
              <a:solidFill>
                <a:schemeClr val="tx1">
                  <a:lumMod val="65000"/>
                  <a:lumOff val="35000"/>
                </a:schemeClr>
              </a:solidFill>
            </a:endParaRPr>
          </a:p>
        </p:txBody>
      </p:sp>
      <p:sp>
        <p:nvSpPr>
          <p:cNvPr id="3" name="标题 6"/>
          <p:cNvSpPr>
            <a:spLocks noGrp="1"/>
          </p:cNvSpPr>
          <p:nvPr>
            <p:custDataLst>
              <p:tags r:id="rId2"/>
            </p:custDataLst>
          </p:nvPr>
        </p:nvSpPr>
        <p:spPr>
          <a:xfrm>
            <a:off x="262325" y="215970"/>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algn="l">
              <a:spcBef>
                <a:spcPts val="0"/>
              </a:spcBef>
              <a:buClrTx/>
              <a:buSzTx/>
              <a:buFontTx/>
            </a:pPr>
            <a:r>
              <a:rPr kumimoji="1" lang="zh-CN" altLang="en-US" sz="2400" b="1" spc="0" smtClean="0">
                <a:solidFill>
                  <a:srgbClr val="0070C0"/>
                </a:solidFill>
                <a:latin typeface="微软雅黑" panose="020B0503020204020204" charset="-122"/>
                <a:ea typeface="微软雅黑" panose="020B0503020204020204" charset="-122"/>
                <a:cs typeface="+mn-cs"/>
              </a:rPr>
              <a:t>智能制造</a:t>
            </a:r>
            <a:endParaRPr kumimoji="1" lang="zh-CN" altLang="en-US" sz="2400" b="1" spc="0" smtClean="0">
              <a:solidFill>
                <a:srgbClr val="0070C0"/>
              </a:solidFill>
              <a:latin typeface="微软雅黑" panose="020B0503020204020204" charset="-122"/>
              <a:ea typeface="微软雅黑" panose="020B0503020204020204" charset="-122"/>
              <a:cs typeface="+mn-cs"/>
            </a:endParaRPr>
          </a:p>
        </p:txBody>
      </p:sp>
      <p:sp>
        <p:nvSpPr>
          <p:cNvPr id="4" name="矩形 3"/>
          <p:cNvSpPr/>
          <p:nvPr/>
        </p:nvSpPr>
        <p:spPr>
          <a:xfrm>
            <a:off x="262255" y="656590"/>
            <a:ext cx="10676255" cy="393700"/>
          </a:xfrm>
          <a:prstGeom prst="rect">
            <a:avLst/>
          </a:prstGeom>
        </p:spPr>
        <p:txBody>
          <a:bodyPr wrap="square">
            <a:noAutofit/>
          </a:bodyPr>
          <a:p>
            <a:pPr indent="0" algn="just">
              <a:lnSpc>
                <a:spcPct val="130000"/>
              </a:lnSpc>
              <a:buFont typeface="Arial" panose="020B0604020202020204" pitchFamily="34" charset="0"/>
              <a:buNone/>
            </a:pPr>
            <a:r>
              <a:rPr lang="zh-CN" altLang="en-US" sz="1600">
                <a:solidFill>
                  <a:schemeClr val="bg2">
                    <a:lumMod val="10000"/>
                  </a:schemeClr>
                </a:solidFill>
                <a:latin typeface="+mj-lt"/>
                <a:ea typeface="+mj-ea"/>
              </a:rPr>
              <a:t>国内领先的工业智能整体解决方案提供商</a:t>
            </a:r>
            <a:endParaRPr lang="zh-CN" altLang="en-US" sz="1600">
              <a:solidFill>
                <a:schemeClr val="bg2">
                  <a:lumMod val="10000"/>
                </a:schemeClr>
              </a:solidFill>
              <a:latin typeface="+mj-lt"/>
              <a:ea typeface="+mj-ea"/>
            </a:endParaRPr>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图片 6" descr="摄图网_401737854_banner_互联科技城市（企业商用）"/>
          <p:cNvPicPr>
            <a:picLocks noChangeAspect="1"/>
          </p:cNvPicPr>
          <p:nvPr/>
        </p:nvPicPr>
        <p:blipFill>
          <a:blip r:embed="rId1"/>
          <a:stretch>
            <a:fillRect/>
          </a:stretch>
        </p:blipFill>
        <p:spPr>
          <a:xfrm>
            <a:off x="0" y="0"/>
            <a:ext cx="12192000" cy="6858000"/>
          </a:xfrm>
          <a:prstGeom prst="rect">
            <a:avLst/>
          </a:prstGeom>
        </p:spPr>
      </p:pic>
      <p:sp>
        <p:nvSpPr>
          <p:cNvPr id="11" name="矩形 10"/>
          <p:cNvSpPr/>
          <p:nvPr/>
        </p:nvSpPr>
        <p:spPr>
          <a:xfrm>
            <a:off x="-13335" y="-8890"/>
            <a:ext cx="12205335" cy="4001770"/>
          </a:xfrm>
          <a:prstGeom prst="rect">
            <a:avLst/>
          </a:prstGeom>
          <a:gradFill>
            <a:gsLst>
              <a:gs pos="3000">
                <a:srgbClr val="0764FD">
                  <a:alpha val="0"/>
                </a:srgbClr>
              </a:gs>
              <a:gs pos="67000">
                <a:srgbClr val="0764FD">
                  <a:alpha val="71000"/>
                </a:srgbClr>
              </a:gs>
            </a:gsLst>
            <a:lin ang="114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矩形 15"/>
          <p:cNvSpPr/>
          <p:nvPr/>
        </p:nvSpPr>
        <p:spPr>
          <a:xfrm>
            <a:off x="-13335" y="3992880"/>
            <a:ext cx="12205335" cy="2865120"/>
          </a:xfrm>
          <a:prstGeom prst="rect">
            <a:avLst/>
          </a:prstGeom>
          <a:solidFill>
            <a:schemeClr val="bg1">
              <a:alpha val="92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custDataLst>
              <p:tags r:id="rId2"/>
            </p:custDataLst>
          </p:nvPr>
        </p:nvSpPr>
        <p:spPr>
          <a:xfrm>
            <a:off x="702945" y="2618740"/>
            <a:ext cx="1419225" cy="1198880"/>
          </a:xfrm>
          <a:prstGeom prst="rect">
            <a:avLst/>
          </a:prstGeom>
          <a:noFill/>
        </p:spPr>
        <p:txBody>
          <a:bodyPr wrap="square" rtlCol="0">
            <a:spAutoFit/>
          </a:bodyPr>
          <a:p>
            <a:r>
              <a:rPr lang="en-US" altLang="zh-CN" sz="7200">
                <a:solidFill>
                  <a:schemeClr val="bg1"/>
                </a:solidFill>
                <a:latin typeface="Impact" panose="020B0806030902050204" charset="0"/>
                <a:cs typeface="Impact" panose="020B0806030902050204" charset="0"/>
              </a:rPr>
              <a:t>03</a:t>
            </a:r>
            <a:endParaRPr lang="en-US" altLang="zh-CN" sz="7200">
              <a:solidFill>
                <a:schemeClr val="bg1"/>
              </a:solidFill>
              <a:latin typeface="Impact" panose="020B0806030902050204" charset="0"/>
              <a:cs typeface="Impact" panose="020B0806030902050204" charset="0"/>
            </a:endParaRPr>
          </a:p>
        </p:txBody>
      </p:sp>
      <p:sp>
        <p:nvSpPr>
          <p:cNvPr id="3" name="文本框 2"/>
          <p:cNvSpPr txBox="1"/>
          <p:nvPr>
            <p:custDataLst>
              <p:tags r:id="rId3"/>
            </p:custDataLst>
          </p:nvPr>
        </p:nvSpPr>
        <p:spPr>
          <a:xfrm>
            <a:off x="1925320" y="2735580"/>
            <a:ext cx="2473960" cy="706755"/>
          </a:xfrm>
          <a:prstGeom prst="rect">
            <a:avLst/>
          </a:prstGeom>
          <a:noFill/>
        </p:spPr>
        <p:txBody>
          <a:bodyPr wrap="square" rtlCol="0">
            <a:spAutoFit/>
          </a:bodyPr>
          <a:p>
            <a:pPr algn="l"/>
            <a:r>
              <a:rPr lang="zh-CN" altLang="en-US" sz="4000" b="1" cap="all">
                <a:solidFill>
                  <a:schemeClr val="bg1"/>
                </a:solidFill>
                <a:uFillTx/>
                <a:latin typeface="微软雅黑" panose="020B0503020204020204" charset="-122"/>
                <a:ea typeface="微软雅黑" panose="020B0503020204020204" charset="-122"/>
              </a:rPr>
              <a:t>企业愿景</a:t>
            </a:r>
            <a:endParaRPr lang="zh-CN" altLang="en-US" sz="4000" b="1" cap="all">
              <a:solidFill>
                <a:schemeClr val="bg1"/>
              </a:solidFill>
              <a:uFillTx/>
              <a:latin typeface="微软雅黑" panose="020B0503020204020204" charset="-122"/>
              <a:ea typeface="微软雅黑" panose="020B0503020204020204" charset="-122"/>
            </a:endParaRPr>
          </a:p>
        </p:txBody>
      </p:sp>
      <p:sp>
        <p:nvSpPr>
          <p:cNvPr id="5" name="文本框 4"/>
          <p:cNvSpPr txBox="1"/>
          <p:nvPr>
            <p:custDataLst>
              <p:tags r:id="rId4"/>
            </p:custDataLst>
          </p:nvPr>
        </p:nvSpPr>
        <p:spPr>
          <a:xfrm>
            <a:off x="1925320" y="3442335"/>
            <a:ext cx="2940685" cy="337185"/>
          </a:xfrm>
          <a:prstGeom prst="rect">
            <a:avLst/>
          </a:prstGeom>
          <a:noFill/>
        </p:spPr>
        <p:txBody>
          <a:bodyPr wrap="square" rtlCol="0">
            <a:spAutoFit/>
          </a:bodyPr>
          <a:p>
            <a:pPr algn="l"/>
            <a:r>
              <a:rPr lang="en-US" altLang="zh-CN" sz="1600" cap="all">
                <a:solidFill>
                  <a:schemeClr val="bg1"/>
                </a:solidFill>
                <a:uFillTx/>
                <a:latin typeface="微软雅黑 Light" panose="020B0502040204020203" charset="-122"/>
                <a:ea typeface="微软雅黑 Light" panose="020B0502040204020203" charset="-122"/>
              </a:rPr>
              <a:t>Corporate Vision</a:t>
            </a:r>
            <a:endParaRPr lang="en-US" altLang="zh-CN" sz="1600" cap="all">
              <a:solidFill>
                <a:schemeClr val="bg1"/>
              </a:solidFill>
              <a:uFillTx/>
              <a:latin typeface="微软雅黑 Light" panose="020B0502040204020203" charset="-122"/>
              <a:ea typeface="微软雅黑 Light" panose="020B0502040204020203" charset="-122"/>
            </a:endParaRPr>
          </a:p>
        </p:txBody>
      </p:sp>
      <p:sp>
        <p:nvSpPr>
          <p:cNvPr id="32" name="直角三角形 31"/>
          <p:cNvSpPr/>
          <p:nvPr>
            <p:custDataLst>
              <p:tags r:id="rId5"/>
            </p:custDataLst>
          </p:nvPr>
        </p:nvSpPr>
        <p:spPr>
          <a:xfrm rot="8100000">
            <a:off x="1110615" y="3920490"/>
            <a:ext cx="154305" cy="154305"/>
          </a:xfrm>
          <a:prstGeom prst="rtTriangle">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文本框 5"/>
          <p:cNvSpPr txBox="1"/>
          <p:nvPr/>
        </p:nvSpPr>
        <p:spPr>
          <a:xfrm>
            <a:off x="863600" y="4204335"/>
            <a:ext cx="9371965" cy="1137285"/>
          </a:xfrm>
          <a:prstGeom prst="rect">
            <a:avLst/>
          </a:prstGeom>
          <a:noFill/>
        </p:spPr>
        <p:txBody>
          <a:bodyPr wrap="square" rtlCol="0" anchor="t">
            <a:spAutoFit/>
          </a:bodyPr>
          <a:p>
            <a:pPr algn="l"/>
            <a:r>
              <a:rPr kumimoji="1" lang="zh-CN" altLang="en-US" sz="2400" b="1" smtClean="0">
                <a:solidFill>
                  <a:srgbClr val="0070C0"/>
                </a:solidFill>
                <a:uFillTx/>
                <a:latin typeface="微软雅黑" panose="020B0503020204020204" charset="-122"/>
                <a:ea typeface="微软雅黑" panose="020B0503020204020204" charset="-122"/>
                <a:sym typeface="+mn-ea"/>
              </a:rPr>
              <a:t>星网锐捷致力于成为一流的ICT基础设施及AI应用方案提供商，以持续创新助力千行百业数字化升级，推动全球数字经济发展。</a:t>
            </a:r>
            <a:endParaRPr kumimoji="1" lang="zh-CN" altLang="en-US" sz="2400" b="1" smtClean="0">
              <a:solidFill>
                <a:srgbClr val="0070C0"/>
              </a:solidFill>
              <a:uFillTx/>
              <a:latin typeface="微软雅黑" panose="020B0503020204020204" charset="-122"/>
              <a:ea typeface="微软雅黑" panose="020B0503020204020204" charset="-122"/>
              <a:sym typeface="+mn-ea"/>
            </a:endParaRPr>
          </a:p>
          <a:p>
            <a:pPr algn="l"/>
            <a:endParaRPr lang="zh-CN" altLang="en-US" sz="2000" b="1">
              <a:solidFill>
                <a:schemeClr val="bg2">
                  <a:lumMod val="25000"/>
                </a:schemeClr>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6"/>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D:/星网锐捷-杰瑞/策划组工作辟邪剑谱之杰瑞牛逼的不要不要德/公司PPT/2023更新配图/2024年公司简介ppt配图封面.png2024年公司简介ppt配图封面"/>
          <p:cNvPicPr>
            <a:picLocks noChangeAspect="1"/>
          </p:cNvPicPr>
          <p:nvPr/>
        </p:nvPicPr>
        <p:blipFill>
          <a:blip r:embed="rId1">
            <a:lum bright="6000"/>
          </a:blip>
          <a:srcRect/>
          <a:stretch>
            <a:fillRect/>
          </a:stretch>
        </p:blipFill>
        <p:spPr>
          <a:xfrm>
            <a:off x="635" y="0"/>
            <a:ext cx="12191365" cy="6858000"/>
          </a:xfrm>
          <a:prstGeom prst="rect">
            <a:avLst/>
          </a:prstGeom>
        </p:spPr>
      </p:pic>
      <p:pic>
        <p:nvPicPr>
          <p:cNvPr id="56323" name="图片 5" descr="E:\公司二维码\二维码.jpg二维码"/>
          <p:cNvPicPr>
            <a:picLocks noChangeAspect="1"/>
          </p:cNvPicPr>
          <p:nvPr/>
        </p:nvPicPr>
        <p:blipFill>
          <a:blip r:embed="rId2"/>
          <a:srcRect/>
          <a:stretch>
            <a:fillRect/>
          </a:stretch>
        </p:blipFill>
        <p:spPr>
          <a:xfrm>
            <a:off x="830502" y="4421876"/>
            <a:ext cx="1117542" cy="1093413"/>
          </a:xfrm>
          <a:prstGeom prst="rect">
            <a:avLst/>
          </a:prstGeom>
          <a:noFill/>
          <a:ln w="9525">
            <a:noFill/>
          </a:ln>
        </p:spPr>
      </p:pic>
      <p:pic>
        <p:nvPicPr>
          <p:cNvPr id="6" name="图片 5" descr="C:/Users/user/AppData/Local/Temp/picturecompress_20210602175029/output_44.pngoutput_44"/>
          <p:cNvPicPr>
            <a:picLocks noChangeAspect="1"/>
          </p:cNvPicPr>
          <p:nvPr/>
        </p:nvPicPr>
        <p:blipFill>
          <a:blip r:embed="rId3"/>
          <a:stretch>
            <a:fillRect/>
          </a:stretch>
        </p:blipFill>
        <p:spPr>
          <a:xfrm>
            <a:off x="481059" y="262632"/>
            <a:ext cx="1462541" cy="503741"/>
          </a:xfrm>
          <a:prstGeom prst="rect">
            <a:avLst/>
          </a:prstGeom>
          <a:noFill/>
        </p:spPr>
      </p:pic>
      <p:sp>
        <p:nvSpPr>
          <p:cNvPr id="10" name="文本框 9"/>
          <p:cNvSpPr txBox="1"/>
          <p:nvPr userDrawn="1"/>
        </p:nvSpPr>
        <p:spPr>
          <a:xfrm>
            <a:off x="2049216" y="5203522"/>
            <a:ext cx="1131570" cy="281940"/>
          </a:xfrm>
          <a:prstGeom prst="rect">
            <a:avLst/>
          </a:prstGeom>
          <a:noFill/>
        </p:spPr>
        <p:txBody>
          <a:bodyPr wrap="none" rtlCol="0">
            <a:spAutoFit/>
          </a:bodyPr>
          <a:lstStyle/>
          <a:p>
            <a:pPr>
              <a:lnSpc>
                <a:spcPct val="150000"/>
              </a:lnSpc>
            </a:pPr>
            <a:r>
              <a:rPr kumimoji="1" lang="zh-CN" altLang="en-US" sz="825" noProof="1" dirty="0">
                <a:solidFill>
                  <a:srgbClr val="4E5865"/>
                </a:solidFill>
                <a:latin typeface="微软雅黑" panose="020B0503020204020204" charset="-122"/>
                <a:ea typeface="微软雅黑" panose="020B0503020204020204" charset="-122"/>
                <a:cs typeface="微软雅黑" panose="020B0503020204020204" charset="-122"/>
              </a:rPr>
              <a:t>扫一扫了解更多资讯</a:t>
            </a:r>
            <a:endParaRPr kumimoji="1" lang="zh-CN" altLang="en-US" sz="825" noProof="1" dirty="0">
              <a:solidFill>
                <a:srgbClr val="4E5865"/>
              </a:solidFill>
              <a:latin typeface="微软雅黑" panose="020B0503020204020204" charset="-122"/>
              <a:ea typeface="微软雅黑" panose="020B0503020204020204" charset="-122"/>
              <a:cs typeface="微软雅黑" panose="020B0503020204020204" charset="-122"/>
            </a:endParaRPr>
          </a:p>
        </p:txBody>
      </p:sp>
      <p:sp>
        <p:nvSpPr>
          <p:cNvPr id="17" name="TextBox 6"/>
          <p:cNvSpPr>
            <a:spLocks noChangeArrowheads="1"/>
          </p:cNvSpPr>
          <p:nvPr userDrawn="1"/>
        </p:nvSpPr>
        <p:spPr bwMode="auto">
          <a:xfrm>
            <a:off x="696948" y="2347440"/>
            <a:ext cx="5486114" cy="1106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fontAlgn="base" hangingPunct="1">
              <a:spcBef>
                <a:spcPct val="0"/>
              </a:spcBef>
              <a:buFont typeface="Arial" panose="020B0604020202020204" pitchFamily="34" charset="0"/>
              <a:buNone/>
            </a:pPr>
            <a:r>
              <a:rPr lang="en-US" altLang="zh-CN" sz="6600" b="1" strike="noStrike" noProof="1" dirty="0">
                <a:solidFill>
                  <a:srgbClr val="004EA2"/>
                </a:solidFill>
                <a:latin typeface="Arial" panose="020B0604020202020204" pitchFamily="34" charset="0"/>
                <a:ea typeface="Arial" panose="020B0604020202020204" pitchFamily="34" charset="0"/>
                <a:cs typeface="Arial" panose="020B0604020202020204" pitchFamily="34" charset="0"/>
                <a:sym typeface="微软雅黑" panose="020B0503020204020204" charset="-122"/>
              </a:rPr>
              <a:t>THANKS.</a:t>
            </a:r>
            <a:endParaRPr lang="en-US" altLang="zh-CN" sz="6600" b="1" strike="noStrike" noProof="1" dirty="0">
              <a:solidFill>
                <a:srgbClr val="004EA2"/>
              </a:solidFill>
              <a:latin typeface="Arial" panose="020B0604020202020204" pitchFamily="34" charset="0"/>
              <a:ea typeface="Arial" panose="020B0604020202020204" pitchFamily="34" charset="0"/>
              <a:cs typeface="Arial" panose="020B0604020202020204" pitchFamily="34" charset="0"/>
              <a:sym typeface="微软雅黑" panose="020B0503020204020204" charset="-122"/>
            </a:endParaRPr>
          </a:p>
        </p:txBody>
      </p:sp>
      <p:sp>
        <p:nvSpPr>
          <p:cNvPr id="18" name="TextBox 7"/>
          <p:cNvSpPr>
            <a:spLocks noChangeArrowheads="1"/>
          </p:cNvSpPr>
          <p:nvPr userDrawn="1"/>
        </p:nvSpPr>
        <p:spPr bwMode="auto">
          <a:xfrm>
            <a:off x="768911" y="3285074"/>
            <a:ext cx="7031201"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fontAlgn="base" hangingPunct="1">
              <a:lnSpc>
                <a:spcPct val="150000"/>
              </a:lnSpc>
              <a:spcBef>
                <a:spcPct val="0"/>
              </a:spcBef>
              <a:buFont typeface="Arial" panose="020B0604020202020204" pitchFamily="34" charset="0"/>
              <a:buNone/>
            </a:pPr>
            <a:r>
              <a:rPr lang="zh-CN" altLang="en-US" sz="1400" b="1" strike="noStrike" noProof="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福建星网锐捷通讯股份有限公司</a:t>
            </a:r>
            <a:endParaRPr lang="zh-CN" altLang="en-US" sz="1400" b="1" strike="noStrike" noProof="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eaLnBrk="1" fontAlgn="base" hangingPunct="1">
              <a:lnSpc>
                <a:spcPct val="150000"/>
              </a:lnSpc>
              <a:spcBef>
                <a:spcPct val="0"/>
              </a:spcBef>
              <a:buFont typeface="Arial" panose="020B0604020202020204" pitchFamily="34" charset="0"/>
              <a:buNone/>
            </a:pPr>
            <a:r>
              <a:rPr lang="en-US" altLang="en-US" sz="1200" strike="noStrike" noProof="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了解更多信息，欢迎登</a:t>
            </a:r>
            <a:r>
              <a:rPr lang="zh-CN" altLang="en-US" sz="1200" strike="noStrike" noProof="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录</a:t>
            </a:r>
            <a:r>
              <a:rPr lang="en-US" altLang="zh-CN" sz="1200" strike="noStrike" noProof="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hlinkClick r:id="rId4"/>
              </a:rPr>
              <a:t>http://www.star-net.cn</a:t>
            </a:r>
            <a:endParaRPr lang="en-US" altLang="zh-CN" sz="1200" strike="noStrike" noProof="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hlinkClick r:id="rId4"/>
            </a:endParaRPr>
          </a:p>
          <a:p>
            <a:pPr eaLnBrk="1" fontAlgn="base" hangingPunct="1">
              <a:lnSpc>
                <a:spcPct val="150000"/>
              </a:lnSpc>
              <a:spcBef>
                <a:spcPct val="0"/>
              </a:spcBef>
              <a:buFont typeface="Arial" panose="020B0604020202020204" pitchFamily="34" charset="0"/>
              <a:buNone/>
            </a:pPr>
            <a:r>
              <a:rPr lang="en-US" altLang="en-US" sz="1200" strike="noStrike" noProof="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咨询电话：(+86 591)28053888</a:t>
            </a:r>
            <a:endParaRPr lang="en-US" altLang="zh-CN" sz="1200" strike="noStrike" noProof="1"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7.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7.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5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5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56.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57.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58.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59.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60.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61.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62.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63.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64.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65.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66.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67.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68.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69.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70.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71.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72.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73.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74.xml><?xml version="1.0" encoding="utf-8"?>
<p:tagLst xmlns:p="http://schemas.openxmlformats.org/presentationml/2006/main">
  <p:tag name="KSO_WM_DIAGRAM_VIRTUALLY_FRAME" val="{&quot;height&quot;:147.2044881889764,&quot;left&quot;:112.56937007874016,&quot;top&quot;:352.5284251968504,&quot;width&quot;:732.2287401574802}"/>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wm#"/>
  <p:tag name="KSO_WM_TEMPLATE_CATEGORY" val="custom"/>
  <p:tag name="KSO_WM_TEMPLATE_INDEX" val="20205081"/>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4"/>
  <p:tag name="KSO_WM_UNIT_ID" val="diagram20234386_1*l_h_i*1_4_4"/>
  <p:tag name="KSO_WM_TEMPLATE_CATEGORY" val="diagram"/>
  <p:tag name="KSO_WM_TEMPLATE_INDEX" val="202343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4"/>
  <p:tag name="KSO_WM_DIAGRAM_VIRTUALLY_FRAME" val="{&quot;height&quot;:367.44543917438176,&quot;left&quot;:23.601968503936952,&quot;top&quot;:74.19999389648437,&quot;width&quot;:839.4980437030943}"/>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3"/>
  <p:tag name="KSO_WM_UNIT_ID" val="diagram20234386_1*l_h_i*1_4_3"/>
  <p:tag name="KSO_WM_TEMPLATE_CATEGORY" val="diagram"/>
  <p:tag name="KSO_WM_TEMPLATE_INDEX" val="202343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4"/>
  <p:tag name="KSO_WM_DIAGRAM_VIRTUALLY_FRAME" val="{&quot;height&quot;:367.44543917438176,&quot;left&quot;:23.601968503936952,&quot;top&quot;:74.19999389648437,&quot;width&quot;:839.4980437030943}"/>
  <p:tag name="KSO_WM_DIAGRAM_COLOR_MATCH_VALUE" val="{&quot;shape&quot;:{&quot;fill&quot;:{&quot;gradient&quot;:[{&quot;brightness&quot;:0.30000001192092896,&quot;colorType&quot;:1,&quot;foreColorIndex&quot;:5,&quot;pos&quot;:0,&quot;transparency&quot;:0},{&quot;brightness&quot;:0.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2"/>
  <p:tag name="KSO_WM_UNIT_ID" val="diagram20234386_1*l_h_i*1_4_2"/>
  <p:tag name="KSO_WM_TEMPLATE_CATEGORY" val="diagram"/>
  <p:tag name="KSO_WM_TEMPLATE_INDEX" val="202343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4"/>
  <p:tag name="KSO_WM_DIAGRAM_VIRTUALLY_FRAME" val="{&quot;height&quot;:367.44543917438176,&quot;left&quot;:23.601968503936952,&quot;top&quot;:74.19999389648437,&quot;width&quot;:839.4980437030943}"/>
  <p:tag name="KSO_WM_DIAGRAM_COLOR_MATCH_VALUE" val="{&quot;shape&quot;:{&quot;fill&quot;:{&quot;gradient&quot;:[{&quot;brightness&quot;:-0.25,&quot;colorType&quot;:1,&quot;foreColorIndex&quot;:5,&quot;pos&quot;:0.38999998569488525,&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4"/>
  <p:tag name="KSO_WM_UNIT_ID" val="diagram20234386_1*l_h_i*1_2_4"/>
  <p:tag name="KSO_WM_TEMPLATE_CATEGORY" val="diagram"/>
  <p:tag name="KSO_WM_TEMPLATE_INDEX" val="202343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4"/>
  <p:tag name="KSO_WM_DIAGRAM_VIRTUALLY_FRAME" val="{&quot;height&quot;:367.44543917438176,&quot;left&quot;:23.601968503936952,&quot;top&quot;:74.19999389648437,&quot;width&quot;:839.4980437030943}"/>
  <p:tag name="KSO_WM_DIAGRAM_COLOR_MATCH_VALUE" val="{&quot;shape&quot;:{&quot;fill&quot;:{&quot;gradient&quot;:[{&quot;brightness&quot;:0,&quot;colorType&quot;:1,&quot;foreColorIndex&quot;:5,&quot;pos&quot;:0,&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3"/>
  <p:tag name="KSO_WM_UNIT_ID" val="diagram20234386_1*l_h_i*1_2_3"/>
  <p:tag name="KSO_WM_TEMPLATE_CATEGORY" val="diagram"/>
  <p:tag name="KSO_WM_TEMPLATE_INDEX" val="202343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4"/>
  <p:tag name="KSO_WM_DIAGRAM_VIRTUALLY_FRAME" val="{&quot;height&quot;:367.44543917438176,&quot;left&quot;:23.601968503936952,&quot;top&quot;:74.19999389648437,&quot;width&quot;:839.4980437030943}"/>
  <p:tag name="KSO_WM_DIAGRAM_COLOR_MATCH_VALUE" val="{&quot;shape&quot;:{&quot;fill&quot;:{&quot;gradient&quot;:[{&quot;brightness&quot;:0.30000001192092896,&quot;colorType&quot;:1,&quot;foreColorIndex&quot;:5,&quot;pos&quot;:0,&quot;transparency&quot;:0},{&quot;brightness&quot;:0.30000001192092896,&quot;colorType&quot;:1,&quot;foreColorIndex&quot;:5,&quot;pos&quot;:1,&quot;transparency&quot;:0},{&quot;brightness&quot;:0.5,&quot;colorType&quot;:1,&quot;foreColorIndex&quot;:5,&quot;pos&quot;:0.540000021457672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2"/>
  <p:tag name="KSO_WM_UNIT_ID" val="diagram20234386_1*l_h_i*1_2_2"/>
  <p:tag name="KSO_WM_TEMPLATE_CATEGORY" val="diagram"/>
  <p:tag name="KSO_WM_TEMPLATE_INDEX" val="202343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4"/>
  <p:tag name="KSO_WM_DIAGRAM_VIRTUALLY_FRAME" val="{&quot;height&quot;:367.44543917438176,&quot;left&quot;:23.601968503936952,&quot;top&quot;:74.19999389648437,&quot;width&quot;:839.4980437030943}"/>
  <p:tag name="KSO_WM_DIAGRAM_COLOR_MATCH_VALUE" val="{&quot;shape&quot;:{&quot;fill&quot;:{&quot;gradient&quot;:[{&quot;brightness&quot;:-0.25,&quot;colorType&quot;:1,&quot;foreColorIndex&quot;:5,&quot;pos&quot;:0.38999998569488525,&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1_4"/>
  <p:tag name="KSO_WM_UNIT_ID" val="diagram20234386_1*l_h_i*1_1_4"/>
  <p:tag name="KSO_WM_TEMPLATE_CATEGORY" val="diagram"/>
  <p:tag name="KSO_WM_TEMPLATE_INDEX" val="202343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4"/>
  <p:tag name="KSO_WM_DIAGRAM_VIRTUALLY_FRAME" val="{&quot;height&quot;:367.44543917438176,&quot;left&quot;:23.601968503936952,&quot;top&quot;:74.19999389648437,&quot;width&quot;:839.4980437030943}"/>
  <p:tag name="KSO_WM_DIAGRAM_COLOR_MATCH_VALUE" val="{&quot;shape&quot;:{&quot;fill&quot;:{&quot;gradient&quot;:[{&quot;brightness&quot;:0.699999988079071,&quot;colorType&quot;:1,&quot;foreColorIndex&quot;:5,&quot;pos&quot;:0,&quot;transparency&quot;:0},{&quot;brightness&quot;:0.699999988079071,&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1_2"/>
  <p:tag name="KSO_WM_UNIT_ID" val="diagram20234386_1*l_h_i*1_1_2"/>
  <p:tag name="KSO_WM_TEMPLATE_CATEGORY" val="diagram"/>
  <p:tag name="KSO_WM_TEMPLATE_INDEX" val="202343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4"/>
  <p:tag name="KSO_WM_DIAGRAM_VIRTUALLY_FRAME" val="{&quot;height&quot;:367.44543917438176,&quot;left&quot;:23.601968503936952,&quot;top&quot;:74.19999389648437,&quot;width&quot;:839.4980437030943}"/>
  <p:tag name="KSO_WM_DIAGRAM_COLOR_MATCH_VALUE" val="{&quot;shape&quot;:{&quot;fill&quot;:{&quot;gradient&quot;:[{&quot;brightness&quot;:0.20000000298023224,&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1_3"/>
  <p:tag name="KSO_WM_UNIT_ID" val="diagram20234386_1*l_h_i*1_1_3"/>
  <p:tag name="KSO_WM_TEMPLATE_CATEGORY" val="diagram"/>
  <p:tag name="KSO_WM_TEMPLATE_INDEX" val="202343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4"/>
  <p:tag name="KSO_WM_DIAGRAM_VIRTUALLY_FRAME" val="{&quot;height&quot;:367.44543917438176,&quot;left&quot;:23.601968503936952,&quot;top&quot;:74.19999389648437,&quot;width&quot;:839.4980437030943}"/>
  <p:tag name="KSO_WM_DIAGRAM_COLOR_MATCH_VALUE" val="{&quot;shape&quot;:{&quot;fill&quot;:{&quot;gradient&quot;:[{&quot;brightness&quot;:-0.05000000074505806,&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4"/>
  <p:tag name="KSO_WM_UNIT_ID" val="diagram20234386_1*l_h_i*1_3_4"/>
  <p:tag name="KSO_WM_TEMPLATE_CATEGORY" val="diagram"/>
  <p:tag name="KSO_WM_TEMPLATE_INDEX" val="202343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4"/>
  <p:tag name="KSO_WM_DIAGRAM_VIRTUALLY_FRAME" val="{&quot;height&quot;:367.44543917438176,&quot;left&quot;:23.601968503936952,&quot;top&quot;:74.19999389648437,&quot;width&quot;:839.4980437030943}"/>
  <p:tag name="KSO_WM_DIAGRAM_COLOR_MATCH_VALUE" val="{&quot;shape&quot;:{&quot;fill&quot;:{&quot;gradient&quot;:[{&quot;brightness&quot;:0.6000000238418579,&quot;colorType&quot;:1,&quot;foreColorIndex&quot;:5,&quot;pos&quot;:0,&quot;transparency&quot;:0},{&quot;brightness&quot;:0.6000000238418579,&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3"/>
  <p:tag name="KSO_WM_UNIT_ID" val="diagram20234386_1*l_h_i*1_3_3"/>
  <p:tag name="KSO_WM_TEMPLATE_CATEGORY" val="diagram"/>
  <p:tag name="KSO_WM_TEMPLATE_INDEX" val="202343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4"/>
  <p:tag name="KSO_WM_DIAGRAM_VIRTUALLY_FRAME" val="{&quot;height&quot;:367.44543917438176,&quot;left&quot;:23.601968503936952,&quot;top&quot;:74.19999389648437,&quot;width&quot;:839.4980437030943}"/>
  <p:tag name="KSO_WM_DIAGRAM_COLOR_MATCH_VALUE" val="{&quot;shape&quot;:{&quot;fill&quot;:{&quot;gradient&quot;:[{&quot;brightness&quot;:-0.10000000149011612,&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2"/>
  <p:tag name="KSO_WM_UNIT_ID" val="diagram20234386_1*l_h_i*1_3_2"/>
  <p:tag name="KSO_WM_TEMPLATE_CATEGORY" val="diagram"/>
  <p:tag name="KSO_WM_TEMPLATE_INDEX" val="202343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4"/>
  <p:tag name="KSO_WM_DIAGRAM_VIRTUALLY_FRAME" val="{&quot;height&quot;:367.44543917438176,&quot;left&quot;:23.601968503936952,&quot;top&quot;:74.19999389648437,&quot;width&quot;:839.4980437030943}"/>
  <p:tag name="KSO_WM_DIAGRAM_COLOR_MATCH_VALUE" val="{&quot;shape&quot;:{&quot;fill&quot;:{&quot;gradient&quot;:[{&quot;brightness&quot;:0.10000000149011612,&quot;colorType&quot;:1,&quot;foreColorIndex&quot;:5,&quot;pos&quot;:0,&quot;transparency&quot;:0},{&quot;brightness&quot;:0.10000000149011612,&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3_1"/>
  <p:tag name="KSO_WM_UNIT_ID" val="diagram20234386_1*l_h_i*1_3_1"/>
  <p:tag name="KSO_WM_TEMPLATE_CATEGORY" val="diagram"/>
  <p:tag name="KSO_WM_TEMPLATE_INDEX" val="202343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4"/>
  <p:tag name="KSO_WM_DIAGRAM_VIRTUALLY_FRAME" val="{&quot;height&quot;:367.44543917438176,&quot;left&quot;:23.601968503936952,&quot;top&quot;:74.19999389648437,&quot;width&quot;:839.4980437030943}"/>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1_1"/>
  <p:tag name="KSO_WM_UNIT_ID" val="diagram20234386_1*l_h_i*1_1_1"/>
  <p:tag name="KSO_WM_TEMPLATE_CATEGORY" val="diagram"/>
  <p:tag name="KSO_WM_TEMPLATE_INDEX" val="202343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4"/>
  <p:tag name="KSO_WM_DIAGRAM_VIRTUALLY_FRAME" val="{&quot;height&quot;:367.44543917438176,&quot;left&quot;:23.601968503936952,&quot;top&quot;:74.19999389648437,&quot;width&quot;:839.4980437030943}"/>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4_1"/>
  <p:tag name="KSO_WM_UNIT_ID" val="diagram20234386_1*l_h_i*1_4_1"/>
  <p:tag name="KSO_WM_TEMPLATE_CATEGORY" val="diagram"/>
  <p:tag name="KSO_WM_TEMPLATE_INDEX" val="202343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4"/>
  <p:tag name="KSO_WM_DIAGRAM_VIRTUALLY_FRAME" val="{&quot;height&quot;:367.44543917438176,&quot;left&quot;:23.601968503936952,&quot;top&quot;:74.19999389648437,&quot;width&quot;:839.4980437030943}"/>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l_h_i"/>
  <p:tag name="KSO_WM_UNIT_INDEX" val="1_2_1"/>
  <p:tag name="KSO_WM_UNIT_ID" val="diagram20234386_1*l_h_i*1_2_1"/>
  <p:tag name="KSO_WM_TEMPLATE_CATEGORY" val="diagram"/>
  <p:tag name="KSO_WM_TEMPLATE_INDEX" val="202343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4"/>
  <p:tag name="KSO_WM_DIAGRAM_VIRTUALLY_FRAME" val="{&quot;height&quot;:367.44543917438176,&quot;left&quot;:23.601968503936952,&quot;top&quot;:74.19999389648437,&quot;width&quot;:839.4980437030943}"/>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193.xml><?xml version="1.0" encoding="utf-8"?>
<p:tagLst xmlns:p="http://schemas.openxmlformats.org/presentationml/2006/main">
  <p:tag name="KSO_WM_BEAUTIFY_FLAG" val="#wm#"/>
  <p:tag name="KSO_WM_TEMPLATE_CATEGORY" val="custom"/>
  <p:tag name="KSO_WM_TEMPLATE_INDEX" val="20235919"/>
  <p:tag name="resource_record_key" val="{&quot;10&quot;:[3658602,50020670,8624842,3681053],&quot;65&quot;:[20235919]}"/>
</p:tagLst>
</file>

<file path=ppt/tags/tag194.xml><?xml version="1.0" encoding="utf-8"?>
<p:tagLst xmlns:p="http://schemas.openxmlformats.org/presentationml/2006/main">
  <p:tag name="KSO_WM_BEAUTIFY_FLAG" val="#wm#"/>
  <p:tag name="KSO_WM_TEMPLATE_CATEGORY" val="custom"/>
  <p:tag name="KSO_WM_TEMPLATE_INDEX" val="20235919"/>
  <p:tag name="resource_record_key" val="{&quot;10&quot;:[3505116,21572419,21579458],&quot;65&quot;:[20235919]}"/>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UNIT_PLACING_PICTURE_USER_VIEWPORT" val="{&quot;height&quot;:2004,&quot;width&quot;:2920}"/>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wm#"/>
  <p:tag name="KSO_WM_TEMPLATE_CATEGORY" val="custom"/>
  <p:tag name="KSO_WM_TEMPLATE_INDEX" val="20205081"/>
</p:tagLst>
</file>

<file path=ppt/tags/tag202.xml><?xml version="1.0" encoding="utf-8"?>
<p:tagLst xmlns:p="http://schemas.openxmlformats.org/presentationml/2006/main">
  <p:tag name="KSO_WM_DIAGRAM_VIRTUALLY_FRAME" val="{&quot;height&quot;:442.9,&quot;left&quot;:39.05,&quot;top&quot;:140.9,&quot;width&quot;:880.65}"/>
</p:tagLst>
</file>

<file path=ppt/tags/tag203.xml><?xml version="1.0" encoding="utf-8"?>
<p:tagLst xmlns:p="http://schemas.openxmlformats.org/presentationml/2006/main">
  <p:tag name="KSO_WM_DIAGRAM_VIRTUALLY_FRAME" val="{&quot;height&quot;:442.9,&quot;left&quot;:39.05,&quot;top&quot;:140.9,&quot;width&quot;:880.65}"/>
</p:tagLst>
</file>

<file path=ppt/tags/tag204.xml><?xml version="1.0" encoding="utf-8"?>
<p:tagLst xmlns:p="http://schemas.openxmlformats.org/presentationml/2006/main">
  <p:tag name="KSO_WM_DIAGRAM_VIRTUALLY_FRAME" val="{&quot;height&quot;:442.9,&quot;left&quot;:39.05,&quot;top&quot;:140.9,&quot;width&quot;:880.65}"/>
</p:tagLst>
</file>

<file path=ppt/tags/tag205.xml><?xml version="1.0" encoding="utf-8"?>
<p:tagLst xmlns:p="http://schemas.openxmlformats.org/presentationml/2006/main">
  <p:tag name="KSO_WM_BEAUTIFY_FLAG" val=""/>
  <p:tag name="KSO_WM_DIAGRAM_VIRTUALLY_FRAME" val="{&quot;height&quot;:442.9,&quot;left&quot;:39.05,&quot;top&quot;:140.9,&quot;width&quot;:880.65}"/>
</p:tagLst>
</file>

<file path=ppt/tags/tag206.xml><?xml version="1.0" encoding="utf-8"?>
<p:tagLst xmlns:p="http://schemas.openxmlformats.org/presentationml/2006/main">
  <p:tag name="KSO_WM_BEAUTIFY_FLAG" val=""/>
  <p:tag name="KSO_WM_DIAGRAM_VIRTUALLY_FRAME" val="{&quot;height&quot;:442.9,&quot;left&quot;:39.05,&quot;top&quot;:140.9,&quot;width&quot;:880.65}"/>
</p:tagLst>
</file>

<file path=ppt/tags/tag207.xml><?xml version="1.0" encoding="utf-8"?>
<p:tagLst xmlns:p="http://schemas.openxmlformats.org/presentationml/2006/main">
  <p:tag name="KSO_WM_BEAUTIFY_FLAG" val=""/>
  <p:tag name="KSO_WM_DIAGRAM_VIRTUALLY_FRAME" val="{&quot;height&quot;:442.9,&quot;left&quot;:39.05,&quot;top&quot;:140.9,&quot;width&quot;:880.65}"/>
</p:tagLst>
</file>

<file path=ppt/tags/tag208.xml><?xml version="1.0" encoding="utf-8"?>
<p:tagLst xmlns:p="http://schemas.openxmlformats.org/presentationml/2006/main">
  <p:tag name="KSO_WM_BEAUTIFY_FLAG" val=""/>
  <p:tag name="KSO_WM_DIAGRAM_VIRTUALLY_FRAME" val="{&quot;height&quot;:442.9,&quot;left&quot;:39.05,&quot;top&quot;:140.9,&quot;width&quot;:880.65}"/>
</p:tagLst>
</file>

<file path=ppt/tags/tag209.xml><?xml version="1.0" encoding="utf-8"?>
<p:tagLst xmlns:p="http://schemas.openxmlformats.org/presentationml/2006/main">
  <p:tag name="KSO_WM_DIAGRAM_VIRTUALLY_FRAME" val="{&quot;height&quot;:442.9,&quot;left&quot;:39.05,&quot;top&quot;:140.9,&quot;width&quot;:880.65}"/>
</p:tagLst>
</file>

<file path=ppt/tags/tag210.xml><?xml version="1.0" encoding="utf-8"?>
<p:tagLst xmlns:p="http://schemas.openxmlformats.org/presentationml/2006/main">
  <p:tag name="KSO_WM_BEAUTIFY_FLAG" val=""/>
  <p:tag name="KSO_WM_DIAGRAM_VIRTUALLY_FRAME" val="{&quot;height&quot;:442.9,&quot;left&quot;:39.05,&quot;top&quot;:140.9,&quot;width&quot;:880.65}"/>
</p:tagLst>
</file>

<file path=ppt/tags/tag211.xml><?xml version="1.0" encoding="utf-8"?>
<p:tagLst xmlns:p="http://schemas.openxmlformats.org/presentationml/2006/main">
  <p:tag name="KSO_WM_DIAGRAM_VIRTUALLY_FRAME" val="{&quot;height&quot;:442.9,&quot;left&quot;:39.05,&quot;top&quot;:140.9,&quot;width&quot;:880.65}"/>
</p:tagLst>
</file>

<file path=ppt/tags/tag212.xml><?xml version="1.0" encoding="utf-8"?>
<p:tagLst xmlns:p="http://schemas.openxmlformats.org/presentationml/2006/main">
  <p:tag name="KSO_WM_BEAUTIFY_FLAG" val=""/>
  <p:tag name="KSO_WM_DIAGRAM_VIRTUALLY_FRAME" val="{&quot;height&quot;:442.9,&quot;left&quot;:39.05,&quot;top&quot;:140.9,&quot;width&quot;:880.65}"/>
</p:tagLst>
</file>

<file path=ppt/tags/tag213.xml><?xml version="1.0" encoding="utf-8"?>
<p:tagLst xmlns:p="http://schemas.openxmlformats.org/presentationml/2006/main">
  <p:tag name="KSO_WM_DIAGRAM_VIRTUALLY_FRAME" val="{&quot;height&quot;:442.9,&quot;left&quot;:39.05,&quot;top&quot;:140.9,&quot;width&quot;:880.65}"/>
</p:tagLst>
</file>

<file path=ppt/tags/tag214.xml><?xml version="1.0" encoding="utf-8"?>
<p:tagLst xmlns:p="http://schemas.openxmlformats.org/presentationml/2006/main">
  <p:tag name="KSO_WM_BEAUTIFY_FLAG" val="#wm#"/>
  <p:tag name="KSO_WM_TEMPLATE_CATEGORY" val="custom"/>
  <p:tag name="KSO_WM_TEMPLATE_INDEX" val="20235919"/>
</p:tagLst>
</file>

<file path=ppt/tags/tag215.xml><?xml version="1.0" encoding="utf-8"?>
<p:tagLst xmlns:p="http://schemas.openxmlformats.org/presentationml/2006/main">
  <p:tag name="KSO_WM_DIAGRAM_VIRTUALLY_FRAME" val="{&quot;height&quot;:124.4,&quot;left&quot;:285.6,&quot;top&quot;:310.8,&quot;width&quot;:763.2}"/>
</p:tagLst>
</file>

<file path=ppt/tags/tag216.xml><?xml version="1.0" encoding="utf-8"?>
<p:tagLst xmlns:p="http://schemas.openxmlformats.org/presentationml/2006/main">
  <p:tag name="KSO_WM_DIAGRAM_VIRTUALLY_FRAME" val="{&quot;height&quot;:124.4,&quot;left&quot;:285.6,&quot;top&quot;:310.8,&quot;width&quot;:763.2}"/>
</p:tagLst>
</file>

<file path=ppt/tags/tag217.xml><?xml version="1.0" encoding="utf-8"?>
<p:tagLst xmlns:p="http://schemas.openxmlformats.org/presentationml/2006/main">
  <p:tag name="KSO_WM_DIAGRAM_VIRTUALLY_FRAME" val="{&quot;height&quot;:124.4,&quot;left&quot;:285.6,&quot;top&quot;:310.8,&quot;width&quot;:763.2}"/>
</p:tagLst>
</file>

<file path=ppt/tags/tag218.xml><?xml version="1.0" encoding="utf-8"?>
<p:tagLst xmlns:p="http://schemas.openxmlformats.org/presentationml/2006/main">
  <p:tag name="KSO_WM_DIAGRAM_VIRTUALLY_FRAME" val="{&quot;height&quot;:124.4,&quot;left&quot;:54.95,&quot;top&quot;:303.6,&quot;width&quot;:763.2}"/>
</p:tagLst>
</file>

<file path=ppt/tags/tag219.xml><?xml version="1.0" encoding="utf-8"?>
<p:tagLst xmlns:p="http://schemas.openxmlformats.org/presentationml/2006/main">
  <p:tag name="KSO_WM_DIAGRAM_VIRTUALLY_FRAME" val="{&quot;height&quot;:124.4,&quot;left&quot;:54.95,&quot;top&quot;:303.6,&quot;width&quot;:763.2}"/>
</p:tagLst>
</file>

<file path=ppt/tags/tag220.xml><?xml version="1.0" encoding="utf-8"?>
<p:tagLst xmlns:p="http://schemas.openxmlformats.org/presentationml/2006/main">
  <p:tag name="KSO_WM_DIAGRAM_VIRTUALLY_FRAME" val="{&quot;height&quot;:124.4,&quot;left&quot;:54.95,&quot;top&quot;:303.6,&quot;width&quot;:763.2}"/>
</p:tagLst>
</file>

<file path=ppt/tags/tag221.xml><?xml version="1.0" encoding="utf-8"?>
<p:tagLst xmlns:p="http://schemas.openxmlformats.org/presentationml/2006/main">
  <p:tag name="KSO_WM_BEAUTIFY_FLAG" val="#wm#"/>
  <p:tag name="KSO_WM_TEMPLATE_CATEGORY" val="custom"/>
  <p:tag name="KSO_WM_TEMPLATE_INDEX" val="20205081"/>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DIAGRAM_VIRTUALLY_FRAME" val="{&quot;height&quot;:393.0929130554199,&quot;left&quot;:517,&quot;top&quot;:92.6,&quot;width&quot;:349.95}"/>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wm#"/>
  <p:tag name="KSO_WM_TEMPLATE_CATEGORY" val="custom"/>
  <p:tag name="KSO_WM_TEMPLATE_INDEX" val="20205081"/>
</p:tagLst>
</file>

<file path=ppt/tags/tag231.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558.87*318.693"/>
  <p:tag name="KSO_WM_SLIDE_POSITION" val="363.933*145.814"/>
  <p:tag name="KSO_WM_SLIDE_LAYOUT" val="a_d_l"/>
  <p:tag name="KSO_WM_SLIDE_LAYOUT_CNT" val="1_1_1"/>
  <p:tag name="KSO_WM_SPECIAL_SOURCE" val="bdnull"/>
  <p:tag name="KSO_WM_DIAGRAM_GROUP_CODE" val="l1-1"/>
  <p:tag name="KSO_WM_SLIDE_DIAGTYPE" val="l"/>
  <p:tag name="KSO_WM_TEMPLATE_INDEX" val="20231772"/>
  <p:tag name="KSO_WM_TEMPLATE_SUBCATEGORY" val="0"/>
  <p:tag name="KSO_WM_SLIDE_INDEX" val="1"/>
  <p:tag name="KSO_WM_TAG_VERSION" val="3.0"/>
  <p:tag name="KSO_WM_SLIDE_ID" val="custom20231772_1"/>
  <p:tag name="KSO_WM_SLIDE_ITEM_CNT" val="3"/>
  <p:tag name="resource_record_key" val="{&quot;10&quot;:[50039524,20117617],&quot;65&quot;:[20231772]}"/>
</p:tagLst>
</file>

<file path=ppt/tags/tag232.xml><?xml version="1.0" encoding="utf-8"?>
<p:tagLst xmlns:p="http://schemas.openxmlformats.org/presentationml/2006/main">
  <p:tag name="KSO_WM_DIAGRAM_VIRTUALLY_FRAME" val="{&quot;height&quot;:433.1,&quot;left&quot;:37.6,&quot;top&quot;:109.6,&quot;width&quot;:897.55}"/>
</p:tagLst>
</file>

<file path=ppt/tags/tag233.xml><?xml version="1.0" encoding="utf-8"?>
<p:tagLst xmlns:p="http://schemas.openxmlformats.org/presentationml/2006/main">
  <p:tag name="KSO_WM_BEAUTIFY_FLAG" val="#wm#"/>
  <p:tag name="KSO_WM_TEMPLATE_CATEGORY" val="custom"/>
  <p:tag name="KSO_WM_TEMPLATE_INDEX" val="20231772"/>
</p:tagLst>
</file>

<file path=ppt/tags/tag234.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35.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36.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37.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38.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39.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40.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41.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42.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43.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44.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45.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46.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47.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48.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49.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50.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51.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52.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53.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54.xml><?xml version="1.0" encoding="utf-8"?>
<p:tagLst xmlns:p="http://schemas.openxmlformats.org/presentationml/2006/main">
  <p:tag name="KSO_WM_DIAGRAM_VIRTUALLY_FRAME" val="{&quot;height&quot;:118.36960629921259,&quot;left&quot;:87.01700787401569,&quot;top&quot;:239.35889763779528,&quot;width&quot;:736.7911811023623}"/>
</p:tagLst>
</file>

<file path=ppt/tags/tag255.xml><?xml version="1.0" encoding="utf-8"?>
<p:tagLst xmlns:p="http://schemas.openxmlformats.org/presentationml/2006/main">
  <p:tag name="KSO_WM_BEAUTIFY_FLAG" val="#wm#"/>
  <p:tag name="KSO_WM_TEMPLATE_CATEGORY" val="custom"/>
  <p:tag name="KSO_WM_TEMPLATE_INDEX" val="20231772"/>
</p:tagLst>
</file>

<file path=ppt/tags/tag256.xml><?xml version="1.0" encoding="utf-8"?>
<p:tagLst xmlns:p="http://schemas.openxmlformats.org/presentationml/2006/main">
  <p:tag name="KSO_WM_DIAGRAM_VIRTUALLY_FRAME" val="{&quot;height&quot;:124.4,&quot;left&quot;:285.6,&quot;top&quot;:310.8,&quot;width&quot;:763.2}"/>
</p:tagLst>
</file>

<file path=ppt/tags/tag257.xml><?xml version="1.0" encoding="utf-8"?>
<p:tagLst xmlns:p="http://schemas.openxmlformats.org/presentationml/2006/main">
  <p:tag name="KSO_WM_DIAGRAM_VIRTUALLY_FRAME" val="{&quot;height&quot;:124.4,&quot;left&quot;:285.6,&quot;top&quot;:310.8,&quot;width&quot;:763.2}"/>
</p:tagLst>
</file>

<file path=ppt/tags/tag258.xml><?xml version="1.0" encoding="utf-8"?>
<p:tagLst xmlns:p="http://schemas.openxmlformats.org/presentationml/2006/main">
  <p:tag name="KSO_WM_DIAGRAM_VIRTUALLY_FRAME" val="{&quot;height&quot;:124.4,&quot;left&quot;:285.6,&quot;top&quot;:310.8,&quot;width&quot;:763.2}"/>
</p:tagLst>
</file>

<file path=ppt/tags/tag259.xml><?xml version="1.0" encoding="utf-8"?>
<p:tagLst xmlns:p="http://schemas.openxmlformats.org/presentationml/2006/main">
  <p:tag name="KSO_WM_DIAGRAM_VIRTUALLY_FRAME" val="{&quot;height&quot;:124.4,&quot;left&quot;:54.95,&quot;top&quot;:303.6,&quot;width&quot;:763.2}"/>
</p:tagLst>
</file>

<file path=ppt/tags/tag260.xml><?xml version="1.0" encoding="utf-8"?>
<p:tagLst xmlns:p="http://schemas.openxmlformats.org/presentationml/2006/main">
  <p:tag name="KSO_WM_DIAGRAM_VIRTUALLY_FRAME" val="{&quot;height&quot;:124.4,&quot;left&quot;:54.95,&quot;top&quot;:303.6,&quot;width&quot;:763.2}"/>
</p:tagLst>
</file>

<file path=ppt/tags/tag261.xml><?xml version="1.0" encoding="utf-8"?>
<p:tagLst xmlns:p="http://schemas.openxmlformats.org/presentationml/2006/main">
  <p:tag name="KSO_WM_DIAGRAM_VIRTUALLY_FRAME" val="{&quot;height&quot;:124.4,&quot;left&quot;:54.95,&quot;top&quot;:303.6,&quot;width&quot;:763.2}"/>
</p:tagLst>
</file>

<file path=ppt/tags/tag262.xml><?xml version="1.0" encoding="utf-8"?>
<p:tagLst xmlns:p="http://schemas.openxmlformats.org/presentationml/2006/main">
  <p:tag name="KSO_WM_BEAUTIFY_FLAG" val="#wm#"/>
  <p:tag name="KSO_WM_TEMPLATE_CATEGORY" val="custom"/>
  <p:tag name="KSO_WM_TEMPLATE_INDEX" val="20205081"/>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8_2*l_h_i*1_1_1"/>
  <p:tag name="KSO_WM_TEMPLATE_CATEGORY" val="diagram"/>
  <p:tag name="KSO_WM_TEMPLATE_INDEX" val="20230968"/>
  <p:tag name="KSO_WM_UNIT_LAYERLEVEL" val="1_1_1"/>
  <p:tag name="KSO_WM_TAG_VERSION" val="3.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left&quot;:54.79998779296875,&quot;top&quot;:111.18050704835905,&quot;width&quot;:850.4000244140625}"/>
  <p:tag name="KSO_WM_DIAGRAM_COLOR_MATCH_VALUE" val="{&quot;shape&quot;:{&quot;fill&quot;:{&quot;solid&quot;:{&quot;brightness&quot;:0.6000000238418579,&quot;colorType&quot;:1,&quot;foreColorIndex&quot;:13,&quot;transparency&quot;:0.8500000238418579},&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_BRIGHTNESS" val="-0.15"/>
  <p:tag name="KSO_WM_UNIT_SHADOW_SCHEMECOLOR_INDEX" val="14"/>
  <p:tag name="KSO_WM_UNIT_TEXT_FILL_FORE_SCHEMECOLOR_INDEX_BRIGHTNESS" val="0"/>
  <p:tag name="KSO_WM_UNIT_TEXT_FILL_FORE_SCHEMECOLOR_INDEX" val="2"/>
  <p:tag name="KSO_WM_UNIT_TEXT_FILL_TYPE" val="1"/>
  <p:tag name="KSO_WM_UNIT_FILL_TYPE" val="1"/>
  <p:tag name="KSO_WM_UNIT_FILL_FORE_SCHEMECOLOR_INDEX" val="13"/>
  <p:tag name="KSO_WM_UNIT_FILL_FORE_SCHEMECOLOR_INDEX_BRIGHTNESS" val="0.6"/>
  <p:tag name="KSO_WM_UNIT_LINE_FORE_SCHEMECOLOR_INDEX" val="13"/>
  <p:tag name="KSO_WM_UNIT_LINE_FILL_TYPE" val="2"/>
  <p:tag name="KSO_WM_UNIT_USESOURCEFORMAT_APPLY" val="1"/>
</p:tagLst>
</file>

<file path=ppt/tags/tag26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333_1*a*1"/>
  <p:tag name="KSO_WM_TEMPLATE_CATEGORY" val="diagram"/>
  <p:tag name="KSO_WM_TEMPLATE_INDEX" val="20233333"/>
  <p:tag name="KSO_WM_UNIT_LAYERLEVEL" val="1"/>
  <p:tag name="KSO_WM_TAG_VERSION" val="3.0"/>
  <p:tag name="KSO_WM_BEAUTIFY_FLAG" val="#wm#"/>
  <p:tag name="KSO_WM_UNIT_VALUE" val="30"/>
  <p:tag name="KSO_WM_UNIT_PRESET_TEXT" val="单击此处添加标题"/>
  <p:tag name="KSO_WM_UNIT_TEXT_TYPE" val="1"/>
  <p:tag name="KSO_WM_UNIT_TEXT_FILL_FORE_SCHEMECOLOR_INDEX" val="13"/>
  <p:tag name="KSO_WM_UNIT_TEXT_FILL_TYPE" val="1"/>
  <p:tag name="KSO_WM_UNIT_USESOURCEFORMAT_APPLY" val="1"/>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8_2*l_h_i*1_1_1"/>
  <p:tag name="KSO_WM_TEMPLATE_CATEGORY" val="diagram"/>
  <p:tag name="KSO_WM_TEMPLATE_INDEX" val="20230968"/>
  <p:tag name="KSO_WM_UNIT_LAYERLEVEL" val="1_1_1"/>
  <p:tag name="KSO_WM_TAG_VERSION" val="3.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left&quot;:54.79998779296875,&quot;top&quot;:111.18050704835905,&quot;width&quot;:850.4000244140625}"/>
  <p:tag name="KSO_WM_DIAGRAM_COLOR_MATCH_VALUE" val="{&quot;shape&quot;:{&quot;fill&quot;:{&quot;solid&quot;:{&quot;brightness&quot;:0.6000000238418579,&quot;colorType&quot;:1,&quot;foreColorIndex&quot;:13,&quot;transparency&quot;:0.8500000238418579},&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_BRIGHTNESS" val="-0.15"/>
  <p:tag name="KSO_WM_UNIT_SHADOW_SCHEMECOLOR_INDEX" val="14"/>
  <p:tag name="KSO_WM_UNIT_TEXT_FILL_FORE_SCHEMECOLOR_INDEX_BRIGHTNESS" val="0"/>
  <p:tag name="KSO_WM_UNIT_TEXT_FILL_FORE_SCHEMECOLOR_INDEX" val="2"/>
  <p:tag name="KSO_WM_UNIT_TEXT_FILL_TYPE" val="1"/>
  <p:tag name="KSO_WM_UNIT_FILL_TYPE" val="1"/>
  <p:tag name="KSO_WM_UNIT_FILL_FORE_SCHEMECOLOR_INDEX" val="13"/>
  <p:tag name="KSO_WM_UNIT_FILL_FORE_SCHEMECOLOR_INDEX_BRIGHTNESS" val="0.6"/>
  <p:tag name="KSO_WM_UNIT_LINE_FORE_SCHEMECOLOR_INDEX" val="13"/>
  <p:tag name="KSO_WM_UNIT_LINE_FILL_TYPE" val="2"/>
  <p:tag name="KSO_WM_UNIT_USESOURCEFORMAT_APPLY" val="1"/>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8_2*l_h_i*1_2_1"/>
  <p:tag name="KSO_WM_TEMPLATE_CATEGORY" val="diagram"/>
  <p:tag name="KSO_WM_TEMPLATE_INDEX" val="20230968"/>
  <p:tag name="KSO_WM_UNIT_LAYERLEVEL" val="1_1_1"/>
  <p:tag name="KSO_WM_TAG_VERSION" val="3.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left&quot;:54.79998779296875,&quot;top&quot;:111.18050704835905,&quot;width&quot;:850.4000244140625}"/>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_BRIGHTNESS" val="0"/>
  <p:tag name="KSO_WM_UNIT_SHADOW_SCHEMECOLOR_INDEX" val="5"/>
  <p:tag name="KSO_WM_UNIT_TEXT_FILL_FORE_SCHEMECOLOR_INDEX_BRIGHTNESS" val="0"/>
  <p:tag name="KSO_WM_UNIT_TEXT_FILL_FORE_SCHEMECOLOR_INDEX" val="2"/>
  <p:tag name="KSO_WM_UNIT_TEXT_FILL_TYPE" val="1"/>
  <p:tag name="KSO_WM_UNIT_FILL_TYPE" val="1"/>
  <p:tag name="KSO_WM_UNIT_FILL_FORE_SCHEMECOLOR_INDEX" val="5"/>
  <p:tag name="KSO_WM_UNIT_FILL_FORE_SCHEMECOLOR_INDEX_BRIGHTNESS" val="0"/>
  <p:tag name="KSO_WM_UNIT_LINE_FORE_SCHEMECOLOR_INDEX" val="6"/>
  <p:tag name="KSO_WM_UNIT_LINE_FILL_TYPE" val="2"/>
  <p:tag name="KSO_WM_UNIT_USESOURCEFORMAT_APPLY" val="1"/>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8_2*l_h_d*1_3_1"/>
  <p:tag name="KSO_WM_TEMPLATE_CATEGORY" val="diagram"/>
  <p:tag name="KSO_WM_TEMPLATE_INDEX" val="20230968"/>
  <p:tag name="KSO_WM_UNIT_LAYERLEVEL" val="1_1_1"/>
  <p:tag name="KSO_WM_TAG_VERSION" val="3.0"/>
  <p:tag name="KSO_WM_UNIT_VALUE" val="529*932"/>
  <p:tag name="KSO_WM_DIAGRAM_GROUP_CODE" val="l1-1"/>
  <p:tag name="KSO_WM_UNIT_TYPE" val="l_h_d"/>
  <p:tag name="KSO_WM_UNIT_INDEX" val="1_3_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left&quot;:54.79998779296875,&quot;top&quot;:111.18050704835905,&quot;width&quot;:850.4000244140625}"/>
  <p:tag name="KSO_WM_DIAGRAM_COLOR_MATCH_VALUE" val="{&quot;shape&quot;:{&quot;fill&quot;:{&quot;solid&quot;:{&quot;brightness&quot;:0,&quot;colorType&quot;:1,&quot;foreColorIndex&quot;:5,&quot;transparency&quot;:0.8500000238418579},&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FILL_TYPE" val="1"/>
  <p:tag name="KSO_WM_UNIT_FILL_FORE_SCHEMECOLOR_INDEX" val="5"/>
  <p:tag name="KSO_WM_UNIT_FILL_FORE_SCHEMECOLOR_INDEX_BRIGHTNESS" val="0"/>
  <p:tag name="KSO_WM_UNIT_LINE_FORE_SCHEMECOLOR_INDEX" val="13"/>
  <p:tag name="KSO_WM_UNIT_PICTURE_SUBTYPE" val="b"/>
  <p:tag name="KSO_WM_UNIT_LINE_FILL_TYPE" val="2"/>
  <p:tag name="KSO_WM_UNIT_USESOURCEFORMAT_APPLY" val="1"/>
  <p:tag name="KSO_DOCER_RESOURCE_TRACE_INFO" val="{&quot;id&quot;:&quot;179666822&quot;,&quot;origin&quot;:0,&quot;type&quot;:&quot;pictures&quot;,&quot;user&quot;:&quot;1574917471&quot;}"/>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8_2*l_h_d*1_2_1"/>
  <p:tag name="KSO_WM_TEMPLATE_CATEGORY" val="diagram"/>
  <p:tag name="KSO_WM_TEMPLATE_INDEX" val="20230968"/>
  <p:tag name="KSO_WM_UNIT_LAYERLEVEL" val="1_1_1"/>
  <p:tag name="KSO_WM_TAG_VERSION" val="3.0"/>
  <p:tag name="KSO_WM_UNIT_VALUE" val="529*932"/>
  <p:tag name="KSO_WM_DIAGRAM_GROUP_CODE" val="l1-1"/>
  <p:tag name="KSO_WM_UNIT_TYPE" val="l_h_d"/>
  <p:tag name="KSO_WM_UNIT_INDEX" val="1_2_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left&quot;:54.79998779296875,&quot;top&quot;:111.18050704835905,&quot;width&quot;:850.4000244140625}"/>
  <p:tag name="KSO_WM_DIAGRAM_COLOR_MATCH_VALUE" val="{&quot;shape&quot;:{&quot;fill&quot;:{&quot;solid&quot;:{&quot;brightness&quot;:0,&quot;colorType&quot;:1,&quot;foreColorIndex&quot;:5,&quot;transparency&quot;:0.8500000238418579},&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FILL_TYPE" val="1"/>
  <p:tag name="KSO_WM_UNIT_FILL_FORE_SCHEMECOLOR_INDEX" val="5"/>
  <p:tag name="KSO_WM_UNIT_FILL_FORE_SCHEMECOLOR_INDEX_BRIGHTNESS" val="0"/>
  <p:tag name="KSO_WM_UNIT_LINE_FORE_SCHEMECOLOR_INDEX" val="13"/>
  <p:tag name="KSO_WM_UNIT_PICTURE_SUBTYPE" val="b"/>
  <p:tag name="KSO_WM_UNIT_LINE_FILL_TYPE" val="2"/>
  <p:tag name="KSO_WM_UNIT_USESOURCEFORMAT_APPLY" val="1"/>
  <p:tag name="KSO_DOCER_RESOURCE_TRACE_INFO" val="{&quot;id&quot;:&quot;82017614&quot;,&quot;origin&quot;:0,&quot;type&quot;:&quot;pictures&quot;,&quot;user&quot;:&quot;1574917471&quot;}"/>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8_2*l_h_d*1_1_1"/>
  <p:tag name="KSO_WM_TEMPLATE_CATEGORY" val="diagram"/>
  <p:tag name="KSO_WM_TEMPLATE_INDEX" val="20230968"/>
  <p:tag name="KSO_WM_UNIT_LAYERLEVEL" val="1_1_1"/>
  <p:tag name="KSO_WM_TAG_VERSION" val="3.0"/>
  <p:tag name="KSO_WM_UNIT_VALUE" val="529*932"/>
  <p:tag name="KSO_WM_DIAGRAM_GROUP_CODE" val="l1-1"/>
  <p:tag name="KSO_WM_UNIT_TYPE" val="l_h_d"/>
  <p:tag name="KSO_WM_UNIT_INDEX" val="1_1_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left&quot;:54.79998779296875,&quot;top&quot;:111.18050704835905,&quot;width&quot;:850.4000244140625}"/>
  <p:tag name="KSO_WM_DIAGRAM_COLOR_MATCH_VALUE" val="{&quot;shape&quot;:{&quot;fill&quot;:{&quot;solid&quot;:{&quot;brightness&quot;:0,&quot;colorType&quot;:1,&quot;foreColorIndex&quot;:5,&quot;transparency&quot;:0.8500000238418579},&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FILL_TYPE" val="1"/>
  <p:tag name="KSO_WM_UNIT_FILL_FORE_SCHEMECOLOR_INDEX" val="5"/>
  <p:tag name="KSO_WM_UNIT_FILL_FORE_SCHEMECOLOR_INDEX_BRIGHTNESS" val="0"/>
  <p:tag name="KSO_WM_UNIT_LINE_FORE_SCHEMECOLOR_INDEX" val="13"/>
  <p:tag name="KSO_WM_UNIT_PICTURE_SUBTYPE" val="b"/>
  <p:tag name="KSO_WM_UNIT_LINE_FILL_TYPE" val="2"/>
  <p:tag name="KSO_WM_UNIT_USESOURCEFORMAT_APPLY" val="1"/>
  <p:tag name="KSO_DOCER_RESOURCE_TRACE_INFO" val="{&quot;id&quot;:&quot;105769906&quot;,&quot;origin&quot;:0,&quot;type&quot;:&quot;pictures&quot;,&quot;user&quot;:&quot;1574917471&quot;}"/>
</p:tagLst>
</file>

<file path=ppt/tags/tag27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68_2*l_h_a*1_1_1"/>
  <p:tag name="KSO_WM_TEMPLATE_CATEGORY" val="diagram"/>
  <p:tag name="KSO_WM_TEMPLATE_INDEX" val="20230968"/>
  <p:tag name="KSO_WM_UNIT_LAYERLEVEL" val="1_1_1"/>
  <p:tag name="KSO_WM_TAG_VERSION" val="3.0"/>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left&quot;:54.79998779296875,&quot;top&quot;:111.18050704835905,&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_BRIGHTNESS" val="0"/>
  <p:tag name="KSO_WM_UNIT_PRESET_TEXT" val="添加标题"/>
  <p:tag name="KSO_WM_UNIT_TEXT_FILL_FORE_SCHEMECOLOR_INDEX" val="1"/>
  <p:tag name="KSO_WM_UNIT_TEXT_FILL_TYPE" val="1"/>
  <p:tag name="KSO_WM_UNIT_TEXT_TYPE" val="1"/>
  <p:tag name="KSO_WM_UNIT_USESOURCEFORMAT_APPLY" val="1"/>
</p:tagLst>
</file>

<file path=ppt/tags/tag27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0968_2*l_h_f*1_1_1"/>
  <p:tag name="KSO_WM_TEMPLATE_CATEGORY" val="diagram"/>
  <p:tag name="KSO_WM_TEMPLATE_INDEX" val="20230968"/>
  <p:tag name="KSO_WM_UNIT_LAYERLEVEL" val="1_1_1"/>
  <p:tag name="KSO_WM_TAG_VERSION" val="3.0"/>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left&quot;:54.79998779296875,&quot;top&quot;:111.18050704835905,&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可酌情增减文字，以便观者准确地理解您传达的思想。"/>
  <p:tag name="KSO_WM_UNIT_TEXT_FILL_FORE_SCHEMECOLOR_INDEX" val="1"/>
  <p:tag name="KSO_WM_UNIT_TEXT_FILL_TYPE" val="1"/>
  <p:tag name="KSO_WM_UNIT_TEXT_TYPE" val="1"/>
  <p:tag name="KSO_WM_UNIT_TEXT_LAYER_COUNT" val="1"/>
  <p:tag name="KSO_WM_UNIT_USESOURCEFORMAT_APPLY" val="1"/>
</p:tagLst>
</file>

<file path=ppt/tags/tag27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68_2*l_h_a*1_2_1"/>
  <p:tag name="KSO_WM_TEMPLATE_CATEGORY" val="diagram"/>
  <p:tag name="KSO_WM_TEMPLATE_INDEX" val="20230968"/>
  <p:tag name="KSO_WM_UNIT_LAYERLEVEL" val="1_1_1"/>
  <p:tag name="KSO_WM_TAG_VERSION" val="3.0"/>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left&quot;:54.79998779296875,&quot;top&quot;:111.18050704835905,&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_BRIGHTNESS" val="0"/>
  <p:tag name="KSO_WM_UNIT_TEXT_FILL_TYPE" val="1"/>
  <p:tag name="KSO_WM_UNIT_PRESET_TEXT" val="添加标题"/>
  <p:tag name="KSO_WM_UNIT_TEXT_TYPE" val="1"/>
  <p:tag name="KSO_WM_UNIT_USESOURCEFORMAT_APPLY" val="1"/>
</p:tagLst>
</file>

<file path=ppt/tags/tag2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0968_2*l_h_f*1_2_1"/>
  <p:tag name="KSO_WM_TEMPLATE_CATEGORY" val="diagram"/>
  <p:tag name="KSO_WM_TEMPLATE_INDEX" val="20230968"/>
  <p:tag name="KSO_WM_UNIT_LAYERLEVEL" val="1_1_1"/>
  <p:tag name="KSO_WM_TAG_VERSION" val="3.0"/>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left&quot;:54.79998779296875,&quot;top&quot;:111.18050704835905,&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_BRIGHTNESS" val="0"/>
  <p:tag name="KSO_WM_UNIT_TEXT_FILL_TYPE" val="1"/>
  <p:tag name="KSO_WM_UNIT_PRESET_TEXT" val="单击此处添加文本具体内容，简明扼要地阐述您的观点。可酌情增减文字，以便观者准确地理解您传达的思想。"/>
  <p:tag name="KSO_WM_UNIT_TEXT_TYPE" val="1"/>
  <p:tag name="KSO_WM_UNIT_TEXT_LAYER_COUNT" val="1"/>
  <p:tag name="KSO_WM_UNIT_USESOURCEFORMAT_APPLY" val="1"/>
</p:tagLst>
</file>

<file path=ppt/tags/tag27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68_2*l_h_a*1_3_1"/>
  <p:tag name="KSO_WM_TEMPLATE_CATEGORY" val="diagram"/>
  <p:tag name="KSO_WM_TEMPLATE_INDEX" val="20230968"/>
  <p:tag name="KSO_WM_UNIT_LAYERLEVEL" val="1_1_1"/>
  <p:tag name="KSO_WM_TAG_VERSION" val="3.0"/>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left&quot;:54.79998779296875,&quot;top&quot;:111.18050704835905,&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_BRIGHTNESS" val="0"/>
  <p:tag name="KSO_WM_UNIT_PRESET_TEXT" val="添加标题"/>
  <p:tag name="KSO_WM_UNIT_TEXT_FILL_FORE_SCHEMECOLOR_INDEX" val="1"/>
  <p:tag name="KSO_WM_UNIT_TEXT_FILL_TYPE" val="1"/>
  <p:tag name="KSO_WM_UNIT_TEXT_TYPE" val="1"/>
  <p:tag name="KSO_WM_UNIT_USESOURCEFORMAT_APPLY" val="1"/>
</p:tagLst>
</file>

<file path=ppt/tags/tag27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0968_2*l_h_f*1_3_1"/>
  <p:tag name="KSO_WM_TEMPLATE_CATEGORY" val="diagram"/>
  <p:tag name="KSO_WM_TEMPLATE_INDEX" val="20230968"/>
  <p:tag name="KSO_WM_UNIT_LAYERLEVEL" val="1_1_1"/>
  <p:tag name="KSO_WM_TAG_VERSION" val="3.0"/>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6.2639465332031,&quot;left&quot;:54.79998779296875,&quot;top&quot;:111.18050704835905,&quot;width&quot;:850.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文本具体内容，简明扼要地阐述您的观点。可酌情增减文字，以便观者准确地理解您传达的思想。"/>
  <p:tag name="KSO_WM_UNIT_TEXT_FILL_FORE_SCHEMECOLOR_INDEX" val="1"/>
  <p:tag name="KSO_WM_UNIT_TEXT_FILL_TYPE" val="1"/>
  <p:tag name="KSO_WM_UNIT_TEXT_TYPE" val="1"/>
  <p:tag name="KSO_WM_UNIT_TEXT_LAYER_COUNT" val="1"/>
  <p:tag name="KSO_WM_UNIT_USESOURCEFORMAT_APPLY" val="1"/>
</p:tagLst>
</file>

<file path=ppt/tags/tag276.xml><?xml version="1.0" encoding="utf-8"?>
<p:tagLst xmlns:p="http://schemas.openxmlformats.org/presentationml/2006/main">
  <p:tag name="KSO_WM_BEAUTIFY_FLAG" val="#wm#"/>
  <p:tag name="KSO_WM_TEMPLATE_CATEGORY" val="custom"/>
  <p:tag name="KSO_WM_TEMPLATE_INDEX" val="20205081"/>
</p:tagLst>
</file>

<file path=ppt/tags/tag27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333_1*a*1"/>
  <p:tag name="KSO_WM_TEMPLATE_CATEGORY" val="diagram"/>
  <p:tag name="KSO_WM_TEMPLATE_INDEX" val="20233333"/>
  <p:tag name="KSO_WM_UNIT_LAYERLEVEL" val="1"/>
  <p:tag name="KSO_WM_TAG_VERSION" val="3.0"/>
  <p:tag name="KSO_WM_BEAUTIFY_FLAG" val="#wm#"/>
  <p:tag name="KSO_WM_UNIT_VALUE" val="30"/>
  <p:tag name="KSO_WM_UNIT_PRESET_TEXT" val="单击此处添加标题"/>
  <p:tag name="KSO_WM_UNIT_TEXT_TYPE" val="1"/>
  <p:tag name="KSO_WM_UNIT_TEXT_FILL_FORE_SCHEMECOLOR_INDEX" val="13"/>
  <p:tag name="KSO_WM_UNIT_TEXT_FILL_TYPE" val="1"/>
  <p:tag name="KSO_WM_UNIT_USESOURCEFORMAT_APPLY" val="1"/>
</p:tagLst>
</file>

<file path=ppt/tags/tag278.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diagram20231714_1*l_h_i*1_1_3"/>
  <p:tag name="KSO_WM_TEMPLATE_CATEGORY" val="diagram"/>
  <p:tag name="KSO_WM_TEMPLATE_INDEX" val="20231714"/>
  <p:tag name="KSO_WM_UNIT_LAYERLEVEL" val="1_1_1"/>
  <p:tag name="KSO_WM_TAG_VERSION" val="3.0"/>
  <p:tag name="KSO_WM_DIAGRAM_GROUP_CODE" val="l1-1"/>
  <p:tag name="KSO_WM_UNIT_TYPE" val="l_h_i"/>
  <p:tag name="KSO_WM_UNIT_INDEX" val="1_1_3"/>
  <p:tag name="KSO_WM_DIAGRAM_MAX_ITEMCNT" val="6"/>
  <p:tag name="KSO_WM_DIAGRAM_MIN_ITEMCNT" val="2"/>
  <p:tag name="KSO_WM_DIAGRAM_VIRTUALLY_FRAME" val="{&quot;height&quot;:387.8111877441406,&quot;left&quot;:59.782989501953125,&quot;top&quot;:97.5169651830478,&quot;width&quot;:840.4340209960938}"/>
  <p:tag name="KSO_WM_DIAGRAM_COLOR_MATCH_VALUE" val="{&quot;shape&quot;:{&quot;fill&quot;:{&quot;solid&quot;:{&quot;brightness&quot;:0.6000000238418579,&quot;colorType&quot;:1,&quot;foreColorIndex&quot;:13,&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8999999761581421},&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13"/>
  <p:tag name="KSO_WM_UNIT_FILL_FORE_SCHEMECOLOR_INDEX_BRIGHTNESS" val="0.6"/>
  <p:tag name="KSO_WM_UNIT_USESOURCEFORMAT_APPLY" val="1"/>
</p:tagLst>
</file>

<file path=ppt/tags/tag27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14_1*l_h_a*1_1_1"/>
  <p:tag name="KSO_WM_TEMPLATE_CATEGORY" val="diagram"/>
  <p:tag name="KSO_WM_TEMPLATE_INDEX" val="20231714"/>
  <p:tag name="KSO_WM_UNIT_LAYERLEVEL" val="1_1_1"/>
  <p:tag name="KSO_WM_TAG_VERSION" val="3.0"/>
  <p:tag name="KSO_WM_UNIT_TEXT_FILL_FORE_SCHEMECOLOR_INDEX_BRIGHTNESS" val="0.25"/>
  <p:tag name="KSO_WM_DIAGRAM_GROUP_CODE" val="l1-1"/>
  <p:tag name="KSO_WM_DIAGRAM_MAX_ITEMCNT" val="6"/>
  <p:tag name="KSO_WM_DIAGRAM_MIN_ITEMCNT" val="2"/>
  <p:tag name="KSO_WM_DIAGRAM_VIRTUALLY_FRAME" val="{&quot;height&quot;:387.8111877441406,&quot;left&quot;:59.782989501953125,&quot;top&quot;:97.5169651830478,&quot;width&quot;:840.43402099609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TYPE" val="1"/>
  <p:tag name="KSO_WM_UNIT_PRESET_TEXT" val="添加标题"/>
  <p:tag name="KSO_WM_UNIT_TEXT_FILL_FORE_SCHEMECOLOR_INDEX" val="1"/>
  <p:tag name="KSO_WM_UNIT_TEXT_FILL_TYPE" val="1"/>
  <p:tag name="KSO_WM_UNIT_USESOURCEFORMAT_APPLY" val="1"/>
</p:tagLst>
</file>

<file path=ppt/tags/tag2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14_1*l_h_d*1_1_1"/>
  <p:tag name="KSO_WM_TEMPLATE_CATEGORY" val="diagram"/>
  <p:tag name="KSO_WM_TEMPLATE_INDEX" val="20231714"/>
  <p:tag name="KSO_WM_UNIT_LAYERLEVEL" val="1_1_1"/>
  <p:tag name="KSO_WM_TAG_VERSION" val="3.0"/>
  <p:tag name="KSO_WM_DIAGRAM_GROUP_CODE" val="l1-1"/>
  <p:tag name="KSO_WM_UNIT_TYPE" val="l_h_d"/>
  <p:tag name="KSO_WM_UNIT_INDEX" val="1_1_1"/>
  <p:tag name="KSO_WM_UNIT_VALUE" val="534*534"/>
  <p:tag name="KSO_WM_DIAGRAM_MAX_ITEMCNT" val="6"/>
  <p:tag name="KSO_WM_DIAGRAM_MIN_ITEMCNT" val="2"/>
  <p:tag name="KSO_WM_DIAGRAM_VIRTUALLY_FRAME" val="{&quot;height&quot;:387.8111877441406,&quot;left&quot;:59.782989501953125,&quot;top&quot;:97.5169651830478,&quot;width&quot;:840.4340209960938}"/>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DIAGRAM_VERSION" val="3"/>
  <p:tag name="KSO_WM_DIAGRAM_COLOR_TRICK" val="1"/>
  <p:tag name="KSO_WM_DIAGRAM_COLOR_TEXT_CAN_REMOVE" val="n"/>
  <p:tag name="KSO_WM_UNIT_LINE_FORE_SCHEMECOLOR_INDEX" val="13"/>
  <p:tag name="KSO_WM_UNIT_PICTURE_SUBTYPE" val="b"/>
  <p:tag name="KSO_WM_UNIT_LINE_FILL_TYPE" val="2"/>
  <p:tag name="KSO_WM_UNIT_USESOURCEFORMAT_APPLY" val="1"/>
</p:tagLst>
</file>

<file path=ppt/tags/tag281.xml><?xml version="1.0" encoding="utf-8"?>
<p:tagLst xmlns:p="http://schemas.openxmlformats.org/presentationml/2006/main">
  <p:tag name="KSO_WM_UNIT_LINE_FORE_SCHEMECOLOR_INDEX_BRIGHTNESS" val="0"/>
  <p:tag name="KSO_WM_UNIT_LINE_FILL_TYPE" val="2"/>
  <p:tag name="KSO_WM_UNIT_SHADOW_SCHEMECOLOR_INDEX_BRIGHTNESS" val="0.4"/>
  <p:tag name="KSO_WM_UNIT_SHADOW_SCHEMECOLOR_INDEX" val="5"/>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diagram20231714_1*l_h_i*1_1_2"/>
  <p:tag name="KSO_WM_TEMPLATE_CATEGORY" val="diagram"/>
  <p:tag name="KSO_WM_TEMPLATE_INDEX" val="20231714"/>
  <p:tag name="KSO_WM_UNIT_LAYERLEVEL" val="1_1_1"/>
  <p:tag name="KSO_WM_TAG_VERSION" val="3.0"/>
  <p:tag name="KSO_WM_DIAGRAM_GROUP_CODE" val="l1-1"/>
  <p:tag name="KSO_WM_UNIT_TYPE" val="l_h_i"/>
  <p:tag name="KSO_WM_UNIT_INDEX" val="1_1_2"/>
  <p:tag name="KSO_WM_DIAGRAM_MAX_ITEMCNT" val="6"/>
  <p:tag name="KSO_WM_DIAGRAM_MIN_ITEMCNT" val="2"/>
  <p:tag name="KSO_WM_DIAGRAM_VIRTUALLY_FRAME" val="{&quot;height&quot;:387.8111877441406,&quot;left&quot;:59.782989501953125,&quot;top&quot;:97.5169651830478,&quot;width&quot;:840.4340209960938}"/>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2,&quot;transparency&quot;:0},&quot;type&quot;:1},&quot;shadow&quot;:{&quot;brightness&quot;:0.400000005960464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
  <p:tag name="KSO_WM_UNIT_LINE_FORE_SCHEMECOLOR_INDEX" val="2"/>
  <p:tag name="KSO_WM_UNIT_USESOURCEFORMAT_APPLY" val="1"/>
</p:tagLst>
</file>

<file path=ppt/tags/tag282.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diagram20231714_1*l_h_i*1_1_1"/>
  <p:tag name="KSO_WM_TEMPLATE_CATEGORY" val="diagram"/>
  <p:tag name="KSO_WM_TEMPLATE_INDEX" val="20231714"/>
  <p:tag name="KSO_WM_UNIT_LAYERLEVEL" val="1_1_1"/>
  <p:tag name="KSO_WM_TAG_VERSION" val="3.0"/>
  <p:tag name="KSO_WM_DIAGRAM_GROUP_CODE" val="l1-1"/>
  <p:tag name="KSO_WM_UNIT_TYPE" val="l_h_i"/>
  <p:tag name="KSO_WM_UNIT_INDEX" val="1_1_1"/>
  <p:tag name="KSO_WM_DIAGRAM_MAX_ITEMCNT" val="6"/>
  <p:tag name="KSO_WM_DIAGRAM_MIN_ITEMCNT" val="2"/>
  <p:tag name="KSO_WM_DIAGRAM_VIRTUALLY_FRAME" val="{&quot;height&quot;:387.8111877441406,&quot;left&quot;:59.782989501953125,&quot;top&quot;:97.5169651830478,&quot;width&quot;:840.4340209960938}"/>
  <p:tag name="KSO_WM_DIAGRAM_COLOR_MATCH_VALUE" val="{&quot;shape&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UNIT_USESOURCEFORMAT_APPLY" val="1"/>
</p:tagLst>
</file>

<file path=ppt/tags/tag283.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diagram20231714_1*l_h_i*1_1_3"/>
  <p:tag name="KSO_WM_TEMPLATE_CATEGORY" val="diagram"/>
  <p:tag name="KSO_WM_TEMPLATE_INDEX" val="20231714"/>
  <p:tag name="KSO_WM_UNIT_LAYERLEVEL" val="1_1_1"/>
  <p:tag name="KSO_WM_TAG_VERSION" val="3.0"/>
  <p:tag name="KSO_WM_DIAGRAM_GROUP_CODE" val="l1-1"/>
  <p:tag name="KSO_WM_UNIT_TYPE" val="l_h_i"/>
  <p:tag name="KSO_WM_UNIT_INDEX" val="1_1_3"/>
  <p:tag name="KSO_WM_DIAGRAM_MAX_ITEMCNT" val="6"/>
  <p:tag name="KSO_WM_DIAGRAM_MIN_ITEMCNT" val="2"/>
  <p:tag name="KSO_WM_DIAGRAM_VIRTUALLY_FRAME" val="{&quot;height&quot;:387.8111877441406,&quot;left&quot;:59.782989501953125,&quot;top&quot;:97.5169651830478,&quot;width&quot;:840.4340209960938}"/>
  <p:tag name="KSO_WM_DIAGRAM_COLOR_MATCH_VALUE" val="{&quot;shape&quot;:{&quot;fill&quot;:{&quot;solid&quot;:{&quot;brightness&quot;:0.6000000238418579,&quot;colorType&quot;:1,&quot;foreColorIndex&quot;:13,&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5,&quot;colorType&quot;:1,&quot;foreColorIndex&quot;:13,&quot;transparency&quot;:0.8999999761581421},&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13"/>
  <p:tag name="KSO_WM_UNIT_FILL_FORE_SCHEMECOLOR_INDEX_BRIGHTNESS" val="0.6"/>
  <p:tag name="KSO_WM_UNIT_USESOURCEFORMAT_APPLY" val="1"/>
</p:tagLst>
</file>

<file path=ppt/tags/tag28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14_1*l_h_a*1_1_1"/>
  <p:tag name="KSO_WM_TEMPLATE_CATEGORY" val="diagram"/>
  <p:tag name="KSO_WM_TEMPLATE_INDEX" val="20231714"/>
  <p:tag name="KSO_WM_UNIT_LAYERLEVEL" val="1_1_1"/>
  <p:tag name="KSO_WM_TAG_VERSION" val="3.0"/>
  <p:tag name="KSO_WM_UNIT_TEXT_FILL_FORE_SCHEMECOLOR_INDEX_BRIGHTNESS" val="0.25"/>
  <p:tag name="KSO_WM_DIAGRAM_GROUP_CODE" val="l1-1"/>
  <p:tag name="KSO_WM_DIAGRAM_MAX_ITEMCNT" val="6"/>
  <p:tag name="KSO_WM_DIAGRAM_MIN_ITEMCNT" val="2"/>
  <p:tag name="KSO_WM_DIAGRAM_VIRTUALLY_FRAME" val="{&quot;height&quot;:387.8111877441406,&quot;left&quot;:59.782989501953125,&quot;top&quot;:97.5169651830478,&quot;width&quot;:840.434020996093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TYPE" val="1"/>
  <p:tag name="KSO_WM_UNIT_PRESET_TEXT" val="添加标题"/>
  <p:tag name="KSO_WM_UNIT_TEXT_FILL_FORE_SCHEMECOLOR_INDEX" val="1"/>
  <p:tag name="KSO_WM_UNIT_TEXT_FILL_TYPE" val="1"/>
  <p:tag name="KSO_WM_UNIT_USESOURCEFORMAT_APPLY" val="1"/>
</p:tagLst>
</file>

<file path=ppt/tags/tag2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14_1*l_h_d*1_1_1"/>
  <p:tag name="KSO_WM_TEMPLATE_CATEGORY" val="diagram"/>
  <p:tag name="KSO_WM_TEMPLATE_INDEX" val="20231714"/>
  <p:tag name="KSO_WM_UNIT_LAYERLEVEL" val="1_1_1"/>
  <p:tag name="KSO_WM_TAG_VERSION" val="3.0"/>
  <p:tag name="KSO_WM_DIAGRAM_GROUP_CODE" val="l1-1"/>
  <p:tag name="KSO_WM_UNIT_TYPE" val="l_h_d"/>
  <p:tag name="KSO_WM_UNIT_INDEX" val="1_1_1"/>
  <p:tag name="KSO_WM_UNIT_VALUE" val="534*534"/>
  <p:tag name="KSO_WM_DIAGRAM_MAX_ITEMCNT" val="6"/>
  <p:tag name="KSO_WM_DIAGRAM_MIN_ITEMCNT" val="2"/>
  <p:tag name="KSO_WM_DIAGRAM_VIRTUALLY_FRAME" val="{&quot;height&quot;:387.8111877441406,&quot;left&quot;:59.782989501953125,&quot;top&quot;:97.5169651830478,&quot;width&quot;:840.4340209960938}"/>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DIAGRAM_VERSION" val="3"/>
  <p:tag name="KSO_WM_DIAGRAM_COLOR_TRICK" val="1"/>
  <p:tag name="KSO_WM_DIAGRAM_COLOR_TEXT_CAN_REMOVE" val="n"/>
  <p:tag name="KSO_WM_UNIT_LINE_FORE_SCHEMECOLOR_INDEX" val="13"/>
  <p:tag name="KSO_WM_UNIT_PICTURE_SUBTYPE" val="b"/>
  <p:tag name="KSO_WM_UNIT_LINE_FILL_TYPE" val="2"/>
  <p:tag name="KSO_WM_UNIT_USESOURCEFORMAT_APPLY" val="1"/>
  <p:tag name="KSO_DOCER_RESOURCE_TRACE_INFO" val="{&quot;id&quot;:&quot;140733329&quot;,&quot;origin&quot;:0,&quot;type&quot;:&quot;pictures&quot;,&quot;user&quot;:&quot;1574917471&quot;}"/>
</p:tagLst>
</file>

<file path=ppt/tags/tag286.xml><?xml version="1.0" encoding="utf-8"?>
<p:tagLst xmlns:p="http://schemas.openxmlformats.org/presentationml/2006/main">
  <p:tag name="KSO_WM_UNIT_LINE_FORE_SCHEMECOLOR_INDEX_BRIGHTNESS" val="0"/>
  <p:tag name="KSO_WM_UNIT_LINE_FILL_TYPE" val="2"/>
  <p:tag name="KSO_WM_UNIT_SHADOW_SCHEMECOLOR_INDEX_BRIGHTNESS" val="0.4"/>
  <p:tag name="KSO_WM_UNIT_SHADOW_SCHEMECOLOR_INDEX" val="5"/>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diagram20231714_1*l_h_i*1_1_2"/>
  <p:tag name="KSO_WM_TEMPLATE_CATEGORY" val="diagram"/>
  <p:tag name="KSO_WM_TEMPLATE_INDEX" val="20231714"/>
  <p:tag name="KSO_WM_UNIT_LAYERLEVEL" val="1_1_1"/>
  <p:tag name="KSO_WM_TAG_VERSION" val="3.0"/>
  <p:tag name="KSO_WM_DIAGRAM_GROUP_CODE" val="l1-1"/>
  <p:tag name="KSO_WM_UNIT_TYPE" val="l_h_i"/>
  <p:tag name="KSO_WM_UNIT_INDEX" val="1_1_2"/>
  <p:tag name="KSO_WM_DIAGRAM_MAX_ITEMCNT" val="6"/>
  <p:tag name="KSO_WM_DIAGRAM_MIN_ITEMCNT" val="2"/>
  <p:tag name="KSO_WM_DIAGRAM_VIRTUALLY_FRAME" val="{&quot;height&quot;:387.8111877441406,&quot;left&quot;:59.782989501953125,&quot;top&quot;:97.5169651830478,&quot;width&quot;:840.4340209960938}"/>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2,&quot;transparency&quot;:0},&quot;type&quot;:1},&quot;shadow&quot;:{&quot;brightness&quot;:0.400000005960464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
  <p:tag name="KSO_WM_UNIT_LINE_FORE_SCHEMECOLOR_INDEX" val="2"/>
  <p:tag name="KSO_WM_UNIT_USESOURCEFORMAT_APPLY" val="1"/>
</p:tagLst>
</file>

<file path=ppt/tags/tag287.xml><?xml version="1.0" encoding="utf-8"?>
<p:tagLst xmlns:p="http://schemas.openxmlformats.org/presentationml/2006/main">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UNIT_ID" val="diagram20231714_1*l_h_i*1_1_1"/>
  <p:tag name="KSO_WM_TEMPLATE_CATEGORY" val="diagram"/>
  <p:tag name="KSO_WM_TEMPLATE_INDEX" val="20231714"/>
  <p:tag name="KSO_WM_UNIT_LAYERLEVEL" val="1_1_1"/>
  <p:tag name="KSO_WM_TAG_VERSION" val="3.0"/>
  <p:tag name="KSO_WM_DIAGRAM_GROUP_CODE" val="l1-1"/>
  <p:tag name="KSO_WM_UNIT_TYPE" val="l_h_i"/>
  <p:tag name="KSO_WM_UNIT_INDEX" val="1_1_1"/>
  <p:tag name="KSO_WM_DIAGRAM_MAX_ITEMCNT" val="6"/>
  <p:tag name="KSO_WM_DIAGRAM_MIN_ITEMCNT" val="2"/>
  <p:tag name="KSO_WM_DIAGRAM_VIRTUALLY_FRAME" val="{&quot;height&quot;:387.8111877441406,&quot;left&quot;:59.782989501953125,&quot;top&quot;:97.5169651830478,&quot;width&quot;:840.4340209960938}"/>
  <p:tag name="KSO_WM_DIAGRAM_COLOR_MATCH_VALUE" val="{&quot;shape&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2"/>
  <p:tag name="KSO_WM_UNIT_FILL_FORE_SCHEMECOLOR_INDEX_BRIGHTNESS" val="0"/>
  <p:tag name="KSO_WM_UNIT_USESOURCEFORMAT_APPLY" val="1"/>
</p:tagLst>
</file>

<file path=ppt/tags/tag288.xml><?xml version="1.0" encoding="utf-8"?>
<p:tagLst xmlns:p="http://schemas.openxmlformats.org/presentationml/2006/main">
  <p:tag name="KSO_WM_BEAUTIFY_FLAG" val="#wm#"/>
  <p:tag name="KSO_WM_TEMPLATE_CATEGORY" val="custom"/>
  <p:tag name="KSO_WM_TEMPLATE_INDEX" val="20205081"/>
</p:tagLst>
</file>

<file path=ppt/tags/tag28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333_1*a*1"/>
  <p:tag name="KSO_WM_TEMPLATE_CATEGORY" val="diagram"/>
  <p:tag name="KSO_WM_TEMPLATE_INDEX" val="20233333"/>
  <p:tag name="KSO_WM_UNIT_LAYERLEVEL" val="1"/>
  <p:tag name="KSO_WM_TAG_VERSION" val="3.0"/>
  <p:tag name="KSO_WM_BEAUTIFY_FLAG" val="#wm#"/>
  <p:tag name="KSO_WM_UNIT_VALUE" val="30"/>
  <p:tag name="KSO_WM_UNIT_PRESET_TEXT" val="单击此处添加标题"/>
  <p:tag name="KSO_WM_UNIT_TEXT_TYPE" val="1"/>
  <p:tag name="KSO_WM_UNIT_TEXT_FILL_FORE_SCHEMECOLOR_INDEX" val="13"/>
  <p:tag name="KSO_WM_UNIT_TEXT_FILL_TYPE" val="1"/>
  <p:tag name="KSO_WM_UNIT_USESOURCEFORMAT_APPLY" val="1"/>
</p:tagLst>
</file>

<file path=ppt/tags/tag2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40492958_1*i*1"/>
  <p:tag name="KSO_WM_TEMPLATE_CATEGORY" val="custom"/>
  <p:tag name="KSO_WM_TEMPLATE_INDEX" val="40492958"/>
  <p:tag name="KSO_WM_UNIT_LAYERLEVEL" val="1"/>
  <p:tag name="KSO_WM_TAG_VERSION" val="3.0"/>
  <p:tag name="KSO_WM_BEAUTIFY_FLAG" val="#wm#"/>
</p:tagLst>
</file>

<file path=ppt/tags/tag291.xml><?xml version="1.0" encoding="utf-8"?>
<p:tagLst xmlns:p="http://schemas.openxmlformats.org/presentationml/2006/main">
  <p:tag name="KSO_WM_UNIT_PICTURE_SUBTYPE" val="b"/>
  <p:tag name="KSO_WM_UNIT_VALUE" val="1383*1062"/>
  <p:tag name="KSO_WM_UNIT_HIGHLIGHT" val="0"/>
  <p:tag name="KSO_WM_UNIT_COMPATIBLE" val="0"/>
  <p:tag name="KSO_WM_UNIT_DIAGRAM_ISNUMVISUAL" val="0"/>
  <p:tag name="KSO_WM_UNIT_DIAGRAM_ISREFERUNIT" val="0"/>
  <p:tag name="KSO_WM_UNIT_TYPE" val="d"/>
  <p:tag name="KSO_WM_UNIT_INDEX" val="1"/>
  <p:tag name="KSO_WM_UNIT_ID" val="custom40492958_1*d*1"/>
  <p:tag name="KSO_WM_TEMPLATE_CATEGORY" val="custom"/>
  <p:tag name="KSO_WM_TEMPLATE_INDEX" val="40492958"/>
  <p:tag name="KSO_WM_UNIT_LAYERLEVEL" val="1"/>
  <p:tag name="KSO_WM_TAG_VERSION" val="3.0"/>
  <p:tag name="KSO_WM_BEAUTIFY_FLAG" val="#wm#"/>
  <p:tag name="KSO_DOCER_RESOURCE_TRACE_INFO" val="{&quot;id&quot;:&quot;188465691&quot;,&quot;origin&quot;:0,&quot;type&quot;:&quot;pictures&quot;,&quot;user&quot;:&quot;1574917471&quot;}"/>
</p:tagLst>
</file>

<file path=ppt/tags/tag292.xml><?xml version="1.0" encoding="utf-8"?>
<p:tagLst xmlns:p="http://schemas.openxmlformats.org/presentationml/2006/main">
  <p:tag name="KSO_WM_BEAUTIFY_FLAG" val="#wm#"/>
  <p:tag name="KSO_WM_TEMPLATE_CATEGORY" val="custom"/>
  <p:tag name="KSO_WM_TEMPLATE_INDEX" val="20205081"/>
</p:tagLst>
</file>

<file path=ppt/tags/tag293.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249_1*l_h_f*1_2_1"/>
  <p:tag name="KSO_WM_TEMPLATE_CATEGORY" val="diagram"/>
  <p:tag name="KSO_WM_TEMPLATE_INDEX" val="20233249"/>
  <p:tag name="KSO_WM_UNIT_LAYERLEVEL" val="1_1_1"/>
  <p:tag name="KSO_WM_TAG_VERSION" val="3.0"/>
  <p:tag name="KSO_WM_DIAGRAM_MAX_ITEMCNT" val="2"/>
  <p:tag name="KSO_WM_DIAGRAM_MIN_ITEMCNT" val="2"/>
  <p:tag name="KSO_WM_DIAGRAM_VIRTUALLY_FRAME" val="{&quot;height&quot;:388.53968503937006,&quot;left&quot;:54.803149548628156,&quot;top&quot;:105.62511811023619,&quot;width&quot;:844.438110351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07"/>
  <p:tag name="KSO_WM_UNIT_TEXT_TYPE" val="1"/>
  <p:tag name="KSO_WM_UNIT_TEXT_LAYER_COUNT"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根据需要可酌情增减文字，以便观者准确地理解您传达的思想。"/>
  <p:tag name="KSO_WM_UNIT_TEXT_FILL_FORE_SCHEMECOLOR_INDEX" val="1"/>
  <p:tag name="KSO_WM_UNIT_TEXT_FILL_TYPE" val="1"/>
  <p:tag name="KSO_WM_UNIT_USESOURCEFORMAT_APPLY" val="1"/>
</p:tagLst>
</file>

<file path=ppt/tags/tag294.xml><?xml version="1.0" encoding="utf-8"?>
<p:tagLst xmlns:p="http://schemas.openxmlformats.org/presentationml/2006/main">
  <p:tag name="KSO_WM_BEAUTIFY_FLAG" val="#wm#"/>
  <p:tag name="KSO_WM_TEMPLATE_CATEGORY" val="custom"/>
  <p:tag name="KSO_WM_TEMPLATE_INDEX" val="20205081"/>
  <p:tag name="resource_record_key" val="{&quot;65&quot;:[20205081],&quot;70&quot;:[3314667,3312164]}"/>
</p:tagLst>
</file>

<file path=ppt/tags/tag295.xml><?xml version="1.0" encoding="utf-8"?>
<p:tagLst xmlns:p="http://schemas.openxmlformats.org/presentationml/2006/main">
  <p:tag name="KSO_WM_DIAGRAM_VIRTUALLY_FRAME" val="{&quot;height&quot;:433.1,&quot;left&quot;:37.6,&quot;top&quot;:109.6,&quot;width&quot;:897.55}"/>
</p:tagLst>
</file>

<file path=ppt/tags/tag29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333_1*a*1"/>
  <p:tag name="KSO_WM_TEMPLATE_CATEGORY" val="diagram"/>
  <p:tag name="KSO_WM_TEMPLATE_INDEX" val="20233333"/>
  <p:tag name="KSO_WM_UNIT_LAYERLEVEL" val="1"/>
  <p:tag name="KSO_WM_TAG_VERSION" val="3.0"/>
  <p:tag name="KSO_WM_BEAUTIFY_FLAG" val="#wm#"/>
  <p:tag name="KSO_WM_UNIT_VALUE" val="30"/>
  <p:tag name="KSO_WM_UNIT_PRESET_TEXT" val="单击此处添加标题"/>
  <p:tag name="KSO_WM_UNIT_TEXT_TYPE" val="1"/>
  <p:tag name="KSO_WM_UNIT_TEXT_FILL_FORE_SCHEMECOLOR_INDEX" val="13"/>
  <p:tag name="KSO_WM_UNIT_TEXT_FILL_TYPE" val="1"/>
  <p:tag name="KSO_WM_UNIT_USESOURCEFORMAT_APPLY" val="1"/>
</p:tagLst>
</file>

<file path=ppt/tags/tag297.xml><?xml version="1.0" encoding="utf-8"?>
<p:tagLst xmlns:p="http://schemas.openxmlformats.org/presentationml/2006/main">
  <p:tag name="KSO_WM_BEAUTIFY_FLAG" val="#wm#"/>
  <p:tag name="KSO_WM_TEMPLATE_CATEGORY" val="custom"/>
  <p:tag name="KSO_WM_TEMPLATE_INDEX" val="20205081"/>
  <p:tag name="RESOURCE_RECORD_KEY" val="{&quot;65&quot;:[20205081],&quot;70&quot;:[3321552,3312481]}"/>
</p:tagLst>
</file>

<file path=ppt/tags/tag29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333_1*a*1"/>
  <p:tag name="KSO_WM_TEMPLATE_CATEGORY" val="diagram"/>
  <p:tag name="KSO_WM_TEMPLATE_INDEX" val="20233333"/>
  <p:tag name="KSO_WM_UNIT_LAYERLEVEL" val="1"/>
  <p:tag name="KSO_WM_TAG_VERSION" val="3.0"/>
  <p:tag name="KSO_WM_BEAUTIFY_FLAG" val="#wm#"/>
  <p:tag name="KSO_WM_UNIT_VALUE" val="30"/>
  <p:tag name="KSO_WM_UNIT_PRESET_TEXT" val="单击此处添加标题"/>
  <p:tag name="KSO_WM_UNIT_TEXT_TYPE" val="1"/>
  <p:tag name="KSO_WM_UNIT_TEXT_FILL_FORE_SCHEMECOLOR_INDEX" val="13"/>
  <p:tag name="KSO_WM_UNIT_TEXT_FILL_TYPE" val="1"/>
  <p:tag name="KSO_WM_UNIT_USESOURCEFORMAT_APPLY" val="1"/>
</p:tagLst>
</file>

<file path=ppt/tags/tag299.xml><?xml version="1.0" encoding="utf-8"?>
<p:tagLst xmlns:p="http://schemas.openxmlformats.org/presentationml/2006/main">
  <p:tag name="KSO_WM_BEAUTIFY_FLAG" val="#wm#"/>
  <p:tag name="KSO_WM_TEMPLATE_CATEGORY" val="custom"/>
  <p:tag name="KSO_WM_TEMPLATE_INDEX" val="20205081"/>
</p:tagLst>
</file>

<file path=ppt/tags/tag300.xml><?xml version="1.0" encoding="utf-8"?>
<p:tagLst xmlns:p="http://schemas.openxmlformats.org/presentationml/2006/main">
  <p:tag name="KSO_WM_DIAGRAM_VIRTUALLY_FRAME" val="{&quot;height&quot;:124.4,&quot;left&quot;:285.6,&quot;top&quot;:310.8,&quot;width&quot;:763.2}"/>
</p:tagLst>
</file>

<file path=ppt/tags/tag301.xml><?xml version="1.0" encoding="utf-8"?>
<p:tagLst xmlns:p="http://schemas.openxmlformats.org/presentationml/2006/main">
  <p:tag name="KSO_WM_DIAGRAM_VIRTUALLY_FRAME" val="{&quot;height&quot;:124.4,&quot;left&quot;:285.6,&quot;top&quot;:310.8,&quot;width&quot;:763.2}"/>
</p:tagLst>
</file>

<file path=ppt/tags/tag302.xml><?xml version="1.0" encoding="utf-8"?>
<p:tagLst xmlns:p="http://schemas.openxmlformats.org/presentationml/2006/main">
  <p:tag name="KSO_WM_DIAGRAM_VIRTUALLY_FRAME" val="{&quot;height&quot;:124.4,&quot;left&quot;:285.6,&quot;top&quot;:310.8,&quot;width&quot;:763.2}"/>
</p:tagLst>
</file>

<file path=ppt/tags/tag303.xml><?xml version="1.0" encoding="utf-8"?>
<p:tagLst xmlns:p="http://schemas.openxmlformats.org/presentationml/2006/main">
  <p:tag name="KSO_WM_DIAGRAM_VIRTUALLY_FRAME" val="{&quot;height&quot;:124.4,&quot;left&quot;:54.95,&quot;top&quot;:303.6,&quot;width&quot;:763.2}"/>
</p:tagLst>
</file>

<file path=ppt/tags/tag304.xml><?xml version="1.0" encoding="utf-8"?>
<p:tagLst xmlns:p="http://schemas.openxmlformats.org/presentationml/2006/main">
  <p:tag name="KSO_WM_BEAUTIFY_FLAG" val="#wm#"/>
  <p:tag name="KSO_WM_TEMPLATE_CATEGORY" val="custom"/>
  <p:tag name="KSO_WM_TEMPLATE_INDEX" val="20205081"/>
</p:tagLst>
</file>

<file path=ppt/tags/tag305.xml><?xml version="1.0" encoding="utf-8"?>
<p:tagLst xmlns:p="http://schemas.openxmlformats.org/presentationml/2006/main">
  <p:tag name="resource_record_key" val="{&quot;10&quot;:[50039524,20117617,3658602,50020670,8624842,3681053,21588687,50005144,50044566,21602174,21602215],&quot;65&quot;:[20230968],&quot;70&quot;:[3327011,3321552,3312481,3312487,3322063],&quot;71&quot;:[76235679947]}"/>
  <p:tag name="commondata" val="eyJoZGlkIjoiNjJmOTYzM2ZlZmNjOTM3YTE3ZDczNjkwN2Q2ZDQyMTQ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WPS">
  <a:themeElements>
    <a:clrScheme name="">
      <a:dk1>
        <a:srgbClr val="000000"/>
      </a:dk1>
      <a:lt1>
        <a:srgbClr val="FFFFFF"/>
      </a:lt1>
      <a:dk2>
        <a:srgbClr val="0B284E"/>
      </a:dk2>
      <a:lt2>
        <a:srgbClr val="F3F7FD"/>
      </a:lt2>
      <a:accent1>
        <a:srgbClr val="007ADD"/>
      </a:accent1>
      <a:accent2>
        <a:srgbClr val="444758"/>
      </a:accent2>
      <a:accent3>
        <a:srgbClr val="007ADD"/>
      </a:accent3>
      <a:accent4>
        <a:srgbClr val="444758"/>
      </a:accent4>
      <a:accent5>
        <a:srgbClr val="007ADD"/>
      </a:accent5>
      <a:accent6>
        <a:srgbClr val="444758"/>
      </a:accent6>
      <a:hlink>
        <a:srgbClr val="5FCBFB"/>
      </a:hlink>
      <a:folHlink>
        <a:srgbClr val="B759BC"/>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4159</Words>
  <Application>WPS 演示</Application>
  <PresentationFormat>宽屏</PresentationFormat>
  <Paragraphs>367</Paragraphs>
  <Slides>21</Slides>
  <Notes>4</Notes>
  <HiddenSlides>0</HiddenSlides>
  <MMClips>0</MMClips>
  <ScaleCrop>false</ScaleCrop>
  <HeadingPairs>
    <vt:vector size="6" baseType="variant">
      <vt:variant>
        <vt:lpstr>已用的字体</vt:lpstr>
      </vt:variant>
      <vt:variant>
        <vt:i4>15</vt:i4>
      </vt:variant>
      <vt:variant>
        <vt:lpstr>主题</vt:lpstr>
      </vt:variant>
      <vt:variant>
        <vt:i4>3</vt:i4>
      </vt:variant>
      <vt:variant>
        <vt:lpstr>幻灯片标题</vt:lpstr>
      </vt:variant>
      <vt:variant>
        <vt:i4>21</vt:i4>
      </vt:variant>
    </vt:vector>
  </HeadingPairs>
  <TitlesOfParts>
    <vt:vector size="39" baseType="lpstr">
      <vt:lpstr>Arial</vt:lpstr>
      <vt:lpstr>宋体</vt:lpstr>
      <vt:lpstr>Wingdings</vt:lpstr>
      <vt:lpstr>Wingdings</vt:lpstr>
      <vt:lpstr>微软雅黑</vt:lpstr>
      <vt:lpstr>Segoe UI Symbol</vt:lpstr>
      <vt:lpstr>汉仪雅酷黑 85W</vt:lpstr>
      <vt:lpstr>黑体</vt:lpstr>
      <vt:lpstr>思源宋体 Heavy</vt:lpstr>
      <vt:lpstr>Impact</vt:lpstr>
      <vt:lpstr>微软雅黑 Light</vt:lpstr>
      <vt:lpstr>Arial Unicode MS</vt:lpstr>
      <vt:lpstr>Calibri</vt:lpstr>
      <vt:lpstr>Arial</vt:lpstr>
      <vt:lpstr>MiSans Normal</vt:lpstr>
      <vt:lpstr>WPS</vt:lpstr>
      <vt:lpstr>自定义设计方案</vt:lpstr>
      <vt:lpstr>1_WPS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证券投资部</cp:lastModifiedBy>
  <cp:revision>340</cp:revision>
  <dcterms:created xsi:type="dcterms:W3CDTF">2019-06-19T02:08:00Z</dcterms:created>
  <dcterms:modified xsi:type="dcterms:W3CDTF">2026-09-18T02:57:52Z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CD2D5B55EA544F4C8617AA1ECF781319_13</vt:lpwstr>
  </property>
</Properties>
</file>